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Canva Sans" panose="020B0604020202020204" charset="0"/>
      <p:regular r:id="rId17"/>
    </p:embeddedFont>
    <p:embeddedFont>
      <p:font typeface="DM Sans" panose="020B0604020202020204" charset="0"/>
      <p:regular r:id="rId18"/>
    </p:embeddedFont>
    <p:embeddedFont>
      <p:font typeface="Calibri" panose="020F0502020204030204" pitchFamily="34" charset="0"/>
      <p:regular r:id="rId19"/>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6" d="100"/>
          <a:sy n="56" d="100"/>
        </p:scale>
        <p:origin x="610"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s>
</file>

<file path=ppt/media/image1.png>
</file>

<file path=ppt/media/image10.png>
</file>

<file path=ppt/media/image10.svg>
</file>

<file path=ppt/media/image11.png>
</file>

<file path=ppt/media/image12.png>
</file>

<file path=ppt/media/image12.svg>
</file>

<file path=ppt/media/image13.png>
</file>

<file path=ppt/media/image14.png>
</file>

<file path=ppt/media/image15.png>
</file>

<file path=ppt/media/image16.png>
</file>

<file path=ppt/media/image16.svg>
</file>

<file path=ppt/media/image17.png>
</file>

<file path=ppt/media/image18.png>
</file>

<file path=ppt/media/image19.png>
</file>

<file path=ppt/media/image2.png>
</file>

<file path=ppt/media/image2.svg>
</file>

<file path=ppt/media/image20.png>
</file>

<file path=ppt/media/image20.svg>
</file>

<file path=ppt/media/image21.png>
</file>

<file path=ppt/media/image22.png>
</file>

<file path=ppt/media/image23.png>
</file>

<file path=ppt/media/image24.png>
</file>

<file path=ppt/media/image26.svg>
</file>

<file path=ppt/media/image3.png>
</file>

<file path=ppt/media/image33.svg>
</file>

<file path=ppt/media/image4.png>
</file>

<file path=ppt/media/image4.svg>
</file>

<file path=ppt/media/image5.png>
</file>

<file path=ppt/media/image6.png>
</file>

<file path=ppt/media/image6.svg>
</file>

<file path=ppt/media/image7.png>
</file>

<file path=ppt/media/image8.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3/4/2023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3/4/2023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3/4/2023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11.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18.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952845" y="790575"/>
            <a:ext cx="9867184" cy="2149123"/>
          </a:xfrm>
          <a:prstGeom prst="rect">
            <a:avLst/>
          </a:prstGeom>
        </p:spPr>
        <p:txBody>
          <a:bodyPr lIns="0" tIns="0" rIns="0" bIns="0" rtlCol="0" anchor="t">
            <a:spAutoFit/>
          </a:bodyPr>
          <a:lstStyle/>
          <a:p>
            <a:pPr algn="ctr">
              <a:lnSpc>
                <a:spcPts val="17555"/>
              </a:lnSpc>
            </a:pPr>
            <a:r>
              <a:rPr lang="en-US" sz="12539">
                <a:solidFill>
                  <a:srgbClr val="000000"/>
                </a:solidFill>
                <a:latin typeface="DM Sans"/>
              </a:rPr>
              <a:t>GREEN CODE</a:t>
            </a:r>
          </a:p>
        </p:txBody>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14658336" y="3662656"/>
            <a:ext cx="4718747" cy="10298853"/>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xmlns="" r:embed="rId5"/>
              </a:ext>
            </a:extLst>
          </a:blip>
          <a:srcRect/>
          <a:stretch>
            <a:fillRect/>
          </a:stretch>
        </p:blipFill>
        <p:spPr>
          <a:xfrm>
            <a:off x="141749" y="3107659"/>
            <a:ext cx="4406095" cy="12301281"/>
          </a:xfrm>
          <a:prstGeom prst="rect">
            <a:avLst/>
          </a:prstGeom>
        </p:spPr>
      </p:pic>
      <p:sp>
        <p:nvSpPr>
          <p:cNvPr id="5" name="TextBox 5"/>
          <p:cNvSpPr txBox="1"/>
          <p:nvPr/>
        </p:nvSpPr>
        <p:spPr>
          <a:xfrm>
            <a:off x="4475976" y="3595981"/>
            <a:ext cx="9336048" cy="1180465"/>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TO ACHIEVE ZERO WASTE DISCHARGE FROM</a:t>
            </a:r>
          </a:p>
          <a:p>
            <a:pPr algn="ctr">
              <a:lnSpc>
                <a:spcPts val="4759"/>
              </a:lnSpc>
            </a:pPr>
            <a:r>
              <a:rPr lang="en-US" sz="3399">
                <a:solidFill>
                  <a:srgbClr val="000000"/>
                </a:solidFill>
                <a:latin typeface="Canva Sans"/>
              </a:rPr>
              <a:t> OUR COLLEGE</a:t>
            </a:r>
          </a:p>
        </p:txBody>
      </p:sp>
      <p:sp>
        <p:nvSpPr>
          <p:cNvPr id="6" name="TextBox 6"/>
          <p:cNvSpPr txBox="1"/>
          <p:nvPr/>
        </p:nvSpPr>
        <p:spPr>
          <a:xfrm>
            <a:off x="7486514" y="6006933"/>
            <a:ext cx="3594259"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Group Members~</a:t>
            </a:r>
          </a:p>
        </p:txBody>
      </p:sp>
      <p:sp>
        <p:nvSpPr>
          <p:cNvPr id="7" name="TextBox 7"/>
          <p:cNvSpPr txBox="1"/>
          <p:nvPr/>
        </p:nvSpPr>
        <p:spPr>
          <a:xfrm>
            <a:off x="7950041" y="7244548"/>
            <a:ext cx="2387917"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Suhani Jain</a:t>
            </a:r>
          </a:p>
        </p:txBody>
      </p:sp>
      <p:sp>
        <p:nvSpPr>
          <p:cNvPr id="8" name="TextBox 8"/>
          <p:cNvSpPr txBox="1"/>
          <p:nvPr/>
        </p:nvSpPr>
        <p:spPr>
          <a:xfrm>
            <a:off x="5808848" y="9391650"/>
            <a:ext cx="6949590"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Vaishali Raghuwanshi</a:t>
            </a:r>
          </a:p>
        </p:txBody>
      </p:sp>
      <p:sp>
        <p:nvSpPr>
          <p:cNvPr id="9" name="TextBox 9"/>
          <p:cNvSpPr txBox="1"/>
          <p:nvPr/>
        </p:nvSpPr>
        <p:spPr>
          <a:xfrm>
            <a:off x="7754464" y="7961229"/>
            <a:ext cx="3058358"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Karan Prajapat</a:t>
            </a:r>
          </a:p>
        </p:txBody>
      </p:sp>
      <p:sp>
        <p:nvSpPr>
          <p:cNvPr id="10" name="TextBox 10"/>
          <p:cNvSpPr txBox="1"/>
          <p:nvPr/>
        </p:nvSpPr>
        <p:spPr>
          <a:xfrm>
            <a:off x="7486514" y="8677910"/>
            <a:ext cx="3784997"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Shivam Bhatnagar</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736255" y="-647699"/>
            <a:ext cx="8937066" cy="4480510"/>
            <a:chOff x="0" y="-301789"/>
            <a:chExt cx="1868241" cy="936625"/>
          </a:xfrm>
        </p:grpSpPr>
        <p:sp>
          <p:nvSpPr>
            <p:cNvPr id="3" name="Freeform 3"/>
            <p:cNvSpPr/>
            <p:nvPr/>
          </p:nvSpPr>
          <p:spPr>
            <a:xfrm>
              <a:off x="0" y="0"/>
              <a:ext cx="1868241" cy="277306"/>
            </a:xfrm>
            <a:custGeom>
              <a:avLst/>
              <a:gdLst/>
              <a:ahLst/>
              <a:cxnLst/>
              <a:rect l="l" t="t" r="r" b="b"/>
              <a:pathLst>
                <a:path w="1868241" h="277306">
                  <a:moveTo>
                    <a:pt x="81429" y="0"/>
                  </a:moveTo>
                  <a:lnTo>
                    <a:pt x="1786811" y="0"/>
                  </a:lnTo>
                  <a:cubicBezTo>
                    <a:pt x="1831784" y="0"/>
                    <a:pt x="1868241" y="36457"/>
                    <a:pt x="1868241" y="81429"/>
                  </a:cubicBezTo>
                  <a:lnTo>
                    <a:pt x="1868241" y="195876"/>
                  </a:lnTo>
                  <a:cubicBezTo>
                    <a:pt x="1868241" y="240849"/>
                    <a:pt x="1831784" y="277306"/>
                    <a:pt x="1786811" y="277306"/>
                  </a:cubicBezTo>
                  <a:lnTo>
                    <a:pt x="81429" y="277306"/>
                  </a:lnTo>
                  <a:cubicBezTo>
                    <a:pt x="36457" y="277306"/>
                    <a:pt x="0" y="240849"/>
                    <a:pt x="0" y="195876"/>
                  </a:cubicBezTo>
                  <a:lnTo>
                    <a:pt x="0" y="81429"/>
                  </a:lnTo>
                  <a:cubicBezTo>
                    <a:pt x="0" y="36457"/>
                    <a:pt x="36457" y="0"/>
                    <a:pt x="81429" y="0"/>
                  </a:cubicBezTo>
                  <a:close/>
                </a:path>
              </a:pathLst>
            </a:custGeom>
            <a:solidFill>
              <a:srgbClr val="F4592F"/>
            </a:solidFill>
          </p:spPr>
        </p:sp>
        <p:sp>
          <p:nvSpPr>
            <p:cNvPr id="4" name="TextBox 4"/>
            <p:cNvSpPr txBox="1"/>
            <p:nvPr/>
          </p:nvSpPr>
          <p:spPr>
            <a:xfrm>
              <a:off x="31345" y="-301789"/>
              <a:ext cx="1719836" cy="936625"/>
            </a:xfrm>
            <a:prstGeom prst="rect">
              <a:avLst/>
            </a:prstGeom>
          </p:spPr>
          <p:txBody>
            <a:bodyPr lIns="50800" tIns="50800" rIns="50800" bIns="50800" rtlCol="0" anchor="ctr"/>
            <a:lstStyle/>
            <a:p>
              <a:pPr algn="ctr">
                <a:lnSpc>
                  <a:spcPts val="8959"/>
                </a:lnSpc>
              </a:pPr>
              <a:r>
                <a:rPr lang="en-US" sz="6399" dirty="0">
                  <a:solidFill>
                    <a:srgbClr val="FFFFFF"/>
                  </a:solidFill>
                  <a:latin typeface="DM Sans"/>
                </a:rPr>
                <a:t>DISH WASH POWDER</a:t>
              </a:r>
            </a:p>
          </p:txBody>
        </p:sp>
      </p:grpSp>
      <p:pic>
        <p:nvPicPr>
          <p:cNvPr id="5" name="Picture 5"/>
          <p:cNvPicPr>
            <a:picLocks noChangeAspect="1"/>
          </p:cNvPicPr>
          <p:nvPr/>
        </p:nvPicPr>
        <p:blipFill>
          <a:blip r:embed="rId2"/>
          <a:srcRect/>
          <a:stretch>
            <a:fillRect/>
          </a:stretch>
        </p:blipFill>
        <p:spPr>
          <a:xfrm>
            <a:off x="13181985" y="4873266"/>
            <a:ext cx="3756132" cy="4710868"/>
          </a:xfrm>
          <a:prstGeom prst="rect">
            <a:avLst/>
          </a:prstGeom>
        </p:spPr>
      </p:pic>
      <p:sp>
        <p:nvSpPr>
          <p:cNvPr id="6" name="TextBox 6"/>
          <p:cNvSpPr txBox="1"/>
          <p:nvPr/>
        </p:nvSpPr>
        <p:spPr>
          <a:xfrm>
            <a:off x="564391" y="3363613"/>
            <a:ext cx="16373727" cy="4050030"/>
          </a:xfrm>
          <a:prstGeom prst="rect">
            <a:avLst/>
          </a:prstGeom>
        </p:spPr>
        <p:txBody>
          <a:bodyPr lIns="0" tIns="0" rIns="0" bIns="0" rtlCol="0" anchor="t">
            <a:spAutoFit/>
          </a:bodyPr>
          <a:lstStyle/>
          <a:p>
            <a:pPr marL="712470" lvl="1" indent="-356235">
              <a:lnSpc>
                <a:spcPts val="4620"/>
              </a:lnSpc>
              <a:buFont typeface="Arial"/>
              <a:buChar char="•"/>
            </a:pPr>
            <a:r>
              <a:rPr lang="en-US" sz="3300">
                <a:solidFill>
                  <a:srgbClr val="000000"/>
                </a:solidFill>
                <a:latin typeface="Canva Sans"/>
              </a:rPr>
              <a:t>This powder has a great ability to cleans dishes and utensils as this is made from the ash of waste dry leaves found in college campus.</a:t>
            </a:r>
          </a:p>
          <a:p>
            <a:pPr>
              <a:lnSpc>
                <a:spcPts val="4620"/>
              </a:lnSpc>
            </a:pPr>
            <a:endParaRPr lang="en-US" sz="3300">
              <a:solidFill>
                <a:srgbClr val="000000"/>
              </a:solidFill>
              <a:latin typeface="Canva Sans"/>
            </a:endParaRPr>
          </a:p>
          <a:p>
            <a:pPr marL="712470" lvl="1" indent="-356235">
              <a:lnSpc>
                <a:spcPts val="4620"/>
              </a:lnSpc>
              <a:buFont typeface="Arial"/>
              <a:buChar char="•"/>
            </a:pPr>
            <a:r>
              <a:rPr lang="en-US" sz="3300">
                <a:solidFill>
                  <a:srgbClr val="000000"/>
                </a:solidFill>
                <a:latin typeface="Canva Sans"/>
              </a:rPr>
              <a:t>Non toxic and safe for use by people.</a:t>
            </a:r>
          </a:p>
          <a:p>
            <a:pPr>
              <a:lnSpc>
                <a:spcPts val="4620"/>
              </a:lnSpc>
            </a:pPr>
            <a:endParaRPr lang="en-US" sz="3300">
              <a:solidFill>
                <a:srgbClr val="000000"/>
              </a:solidFill>
              <a:latin typeface="Canva Sans"/>
            </a:endParaRPr>
          </a:p>
          <a:p>
            <a:pPr marL="712470" lvl="1" indent="-356235">
              <a:lnSpc>
                <a:spcPts val="4620"/>
              </a:lnSpc>
              <a:buFont typeface="Arial"/>
              <a:buChar char="•"/>
            </a:pPr>
            <a:r>
              <a:rPr lang="en-US" sz="3300">
                <a:solidFill>
                  <a:srgbClr val="000000"/>
                </a:solidFill>
                <a:latin typeface="Canva Sans"/>
              </a:rPr>
              <a:t>It is environment friendly and sustainable.</a:t>
            </a:r>
          </a:p>
          <a:p>
            <a:pPr>
              <a:lnSpc>
                <a:spcPts val="4620"/>
              </a:lnSpc>
            </a:pPr>
            <a:endParaRPr lang="en-US" sz="3300">
              <a:solidFill>
                <a:srgbClr val="000000"/>
              </a:solidFill>
              <a:latin typeface="Canva Sans"/>
            </a:endParaRPr>
          </a:p>
        </p:txBody>
      </p:sp>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a:off x="1028700" y="7228700"/>
            <a:ext cx="4175624" cy="312792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049637" y="-788755"/>
            <a:ext cx="14188725" cy="4480518"/>
            <a:chOff x="0" y="-306949"/>
            <a:chExt cx="2966069" cy="936625"/>
          </a:xfrm>
        </p:grpSpPr>
        <p:sp>
          <p:nvSpPr>
            <p:cNvPr id="3" name="Freeform 3"/>
            <p:cNvSpPr/>
            <p:nvPr/>
          </p:nvSpPr>
          <p:spPr>
            <a:xfrm>
              <a:off x="0" y="0"/>
              <a:ext cx="2966069" cy="293081"/>
            </a:xfrm>
            <a:custGeom>
              <a:avLst/>
              <a:gdLst/>
              <a:ahLst/>
              <a:cxnLst/>
              <a:rect l="l" t="t" r="r" b="b"/>
              <a:pathLst>
                <a:path w="2966069" h="293081">
                  <a:moveTo>
                    <a:pt x="51290" y="0"/>
                  </a:moveTo>
                  <a:lnTo>
                    <a:pt x="2914779" y="0"/>
                  </a:lnTo>
                  <a:cubicBezTo>
                    <a:pt x="2928382" y="0"/>
                    <a:pt x="2941428" y="5404"/>
                    <a:pt x="2951047" y="15023"/>
                  </a:cubicBezTo>
                  <a:cubicBezTo>
                    <a:pt x="2960666" y="24641"/>
                    <a:pt x="2966069" y="37687"/>
                    <a:pt x="2966069" y="51290"/>
                  </a:cubicBezTo>
                  <a:lnTo>
                    <a:pt x="2966069" y="241791"/>
                  </a:lnTo>
                  <a:cubicBezTo>
                    <a:pt x="2966069" y="255394"/>
                    <a:pt x="2960666" y="268440"/>
                    <a:pt x="2951047" y="278059"/>
                  </a:cubicBezTo>
                  <a:cubicBezTo>
                    <a:pt x="2941428" y="287677"/>
                    <a:pt x="2928382" y="293081"/>
                    <a:pt x="2914779" y="293081"/>
                  </a:cubicBezTo>
                  <a:lnTo>
                    <a:pt x="51290" y="293081"/>
                  </a:lnTo>
                  <a:cubicBezTo>
                    <a:pt x="22963" y="293081"/>
                    <a:pt x="0" y="270118"/>
                    <a:pt x="0" y="241791"/>
                  </a:cubicBezTo>
                  <a:lnTo>
                    <a:pt x="0" y="51290"/>
                  </a:lnTo>
                  <a:cubicBezTo>
                    <a:pt x="0" y="37687"/>
                    <a:pt x="5404" y="24641"/>
                    <a:pt x="15023" y="15023"/>
                  </a:cubicBezTo>
                  <a:cubicBezTo>
                    <a:pt x="24641" y="5404"/>
                    <a:pt x="37687" y="0"/>
                    <a:pt x="51290" y="0"/>
                  </a:cubicBezTo>
                  <a:close/>
                </a:path>
              </a:pathLst>
            </a:custGeom>
            <a:solidFill>
              <a:srgbClr val="8E77F8"/>
            </a:solidFill>
          </p:spPr>
        </p:sp>
        <p:sp>
          <p:nvSpPr>
            <p:cNvPr id="4" name="TextBox 4"/>
            <p:cNvSpPr txBox="1"/>
            <p:nvPr/>
          </p:nvSpPr>
          <p:spPr>
            <a:xfrm>
              <a:off x="0" y="-306949"/>
              <a:ext cx="2966069" cy="936625"/>
            </a:xfrm>
            <a:prstGeom prst="rect">
              <a:avLst/>
            </a:prstGeom>
          </p:spPr>
          <p:txBody>
            <a:bodyPr lIns="50800" tIns="50800" rIns="50800" bIns="50800" rtlCol="0" anchor="ctr"/>
            <a:lstStyle/>
            <a:p>
              <a:pPr algn="ctr">
                <a:lnSpc>
                  <a:spcPts val="8959"/>
                </a:lnSpc>
              </a:pPr>
              <a:r>
                <a:rPr lang="en-US" sz="6399" dirty="0">
                  <a:solidFill>
                    <a:srgbClr val="FFFFFF"/>
                  </a:solidFill>
                  <a:latin typeface="DM Sans"/>
                </a:rPr>
                <a:t>PLANT HEALTH PROMOTER</a:t>
              </a: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flipH="1">
            <a:off x="14996723" y="2878469"/>
            <a:ext cx="2936472" cy="7408531"/>
          </a:xfrm>
          <a:prstGeom prst="rect">
            <a:avLst/>
          </a:prstGeom>
        </p:spPr>
      </p:pic>
      <p:pic>
        <p:nvPicPr>
          <p:cNvPr id="6" name="Picture 6"/>
          <p:cNvPicPr>
            <a:picLocks noChangeAspect="1"/>
          </p:cNvPicPr>
          <p:nvPr/>
        </p:nvPicPr>
        <p:blipFill>
          <a:blip r:embed="rId4"/>
          <a:srcRect l="9745" t="20719"/>
          <a:stretch>
            <a:fillRect/>
          </a:stretch>
        </p:blipFill>
        <p:spPr>
          <a:xfrm>
            <a:off x="1291654" y="6303449"/>
            <a:ext cx="5603847" cy="3691870"/>
          </a:xfrm>
          <a:prstGeom prst="rect">
            <a:avLst/>
          </a:prstGeom>
        </p:spPr>
      </p:pic>
      <p:pic>
        <p:nvPicPr>
          <p:cNvPr id="7" name="Picture 7"/>
          <p:cNvPicPr>
            <a:picLocks noChangeAspect="1"/>
          </p:cNvPicPr>
          <p:nvPr/>
        </p:nvPicPr>
        <p:blipFill>
          <a:blip r:embed="rId5"/>
          <a:srcRect l="7281" t="13404" r="7821" b="9709"/>
          <a:stretch>
            <a:fillRect/>
          </a:stretch>
        </p:blipFill>
        <p:spPr>
          <a:xfrm rot="-10800000">
            <a:off x="8653675" y="6303449"/>
            <a:ext cx="5435368" cy="3691870"/>
          </a:xfrm>
          <a:prstGeom prst="rect">
            <a:avLst/>
          </a:prstGeom>
        </p:spPr>
      </p:pic>
      <p:sp>
        <p:nvSpPr>
          <p:cNvPr id="8" name="TextBox 8"/>
          <p:cNvSpPr txBox="1"/>
          <p:nvPr/>
        </p:nvSpPr>
        <p:spPr>
          <a:xfrm>
            <a:off x="272885" y="3691761"/>
            <a:ext cx="14567059" cy="2089150"/>
          </a:xfrm>
          <a:prstGeom prst="rect">
            <a:avLst/>
          </a:prstGeom>
        </p:spPr>
        <p:txBody>
          <a:bodyPr lIns="0" tIns="0" rIns="0" bIns="0" rtlCol="0" anchor="t">
            <a:spAutoFit/>
          </a:bodyPr>
          <a:lstStyle/>
          <a:p>
            <a:pPr marL="863599" lvl="1" indent="-431800" algn="just">
              <a:lnSpc>
                <a:spcPts val="5599"/>
              </a:lnSpc>
              <a:buFont typeface="Arial"/>
              <a:buChar char="•"/>
            </a:pPr>
            <a:r>
              <a:rPr lang="en-US" sz="3999">
                <a:solidFill>
                  <a:srgbClr val="000000"/>
                </a:solidFill>
                <a:latin typeface="Canva Sans"/>
              </a:rPr>
              <a:t>Plant health promoter is a mixture made from vegetable</a:t>
            </a:r>
          </a:p>
          <a:p>
            <a:pPr algn="just">
              <a:lnSpc>
                <a:spcPts val="5599"/>
              </a:lnSpc>
            </a:pPr>
            <a:r>
              <a:rPr lang="en-US" sz="3999">
                <a:solidFill>
                  <a:srgbClr val="000000"/>
                </a:solidFill>
                <a:latin typeface="Canva Sans"/>
              </a:rPr>
              <a:t>       waste and dry leaves which will provide </a:t>
            </a:r>
          </a:p>
          <a:p>
            <a:pPr algn="just">
              <a:lnSpc>
                <a:spcPts val="5599"/>
              </a:lnSpc>
            </a:pPr>
            <a:r>
              <a:rPr lang="en-US" sz="3999">
                <a:solidFill>
                  <a:srgbClr val="000000"/>
                </a:solidFill>
                <a:latin typeface="Canva Sans"/>
              </a:rPr>
              <a:t>       good health to plants.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318101" y="-876300"/>
            <a:ext cx="8953905" cy="4480510"/>
            <a:chOff x="0" y="-313677"/>
            <a:chExt cx="1871761" cy="936625"/>
          </a:xfrm>
        </p:grpSpPr>
        <p:sp>
          <p:nvSpPr>
            <p:cNvPr id="3" name="Freeform 3"/>
            <p:cNvSpPr/>
            <p:nvPr/>
          </p:nvSpPr>
          <p:spPr>
            <a:xfrm>
              <a:off x="0" y="0"/>
              <a:ext cx="1868241" cy="277306"/>
            </a:xfrm>
            <a:custGeom>
              <a:avLst/>
              <a:gdLst/>
              <a:ahLst/>
              <a:cxnLst/>
              <a:rect l="l" t="t" r="r" b="b"/>
              <a:pathLst>
                <a:path w="1868241" h="277306">
                  <a:moveTo>
                    <a:pt x="81429" y="0"/>
                  </a:moveTo>
                  <a:lnTo>
                    <a:pt x="1786811" y="0"/>
                  </a:lnTo>
                  <a:cubicBezTo>
                    <a:pt x="1831784" y="0"/>
                    <a:pt x="1868241" y="36457"/>
                    <a:pt x="1868241" y="81429"/>
                  </a:cubicBezTo>
                  <a:lnTo>
                    <a:pt x="1868241" y="195876"/>
                  </a:lnTo>
                  <a:cubicBezTo>
                    <a:pt x="1868241" y="240849"/>
                    <a:pt x="1831784" y="277306"/>
                    <a:pt x="1786811" y="277306"/>
                  </a:cubicBezTo>
                  <a:lnTo>
                    <a:pt x="81429" y="277306"/>
                  </a:lnTo>
                  <a:cubicBezTo>
                    <a:pt x="36457" y="277306"/>
                    <a:pt x="0" y="240849"/>
                    <a:pt x="0" y="195876"/>
                  </a:cubicBezTo>
                  <a:lnTo>
                    <a:pt x="0" y="81429"/>
                  </a:lnTo>
                  <a:cubicBezTo>
                    <a:pt x="0" y="36457"/>
                    <a:pt x="36457" y="0"/>
                    <a:pt x="81429" y="0"/>
                  </a:cubicBezTo>
                  <a:close/>
                </a:path>
              </a:pathLst>
            </a:custGeom>
            <a:solidFill>
              <a:srgbClr val="F4592F"/>
            </a:solidFill>
          </p:spPr>
        </p:sp>
        <p:sp>
          <p:nvSpPr>
            <p:cNvPr id="4" name="TextBox 4"/>
            <p:cNvSpPr txBox="1"/>
            <p:nvPr/>
          </p:nvSpPr>
          <p:spPr>
            <a:xfrm>
              <a:off x="3520" y="-313677"/>
              <a:ext cx="1868241" cy="936625"/>
            </a:xfrm>
            <a:prstGeom prst="rect">
              <a:avLst/>
            </a:prstGeom>
          </p:spPr>
          <p:txBody>
            <a:bodyPr lIns="50800" tIns="50800" rIns="50800" bIns="50800" rtlCol="0" anchor="ctr"/>
            <a:lstStyle/>
            <a:p>
              <a:pPr algn="ctr">
                <a:lnSpc>
                  <a:spcPts val="8959"/>
                </a:lnSpc>
              </a:pPr>
              <a:r>
                <a:rPr lang="en-US" sz="6399" dirty="0">
                  <a:solidFill>
                    <a:srgbClr val="FFFFFF"/>
                  </a:solidFill>
                  <a:latin typeface="DM Sans"/>
                </a:rPr>
                <a:t>ECO BRICKS</a:t>
              </a:r>
            </a:p>
          </p:txBody>
        </p:sp>
      </p:grpSp>
      <p:pic>
        <p:nvPicPr>
          <p:cNvPr id="5" name="Picture 5"/>
          <p:cNvPicPr>
            <a:picLocks noChangeAspect="1"/>
          </p:cNvPicPr>
          <p:nvPr/>
        </p:nvPicPr>
        <p:blipFill>
          <a:blip r:embed="rId2"/>
          <a:srcRect/>
          <a:stretch>
            <a:fillRect/>
          </a:stretch>
        </p:blipFill>
        <p:spPr>
          <a:xfrm>
            <a:off x="2469712" y="5600881"/>
            <a:ext cx="5335308" cy="4000231"/>
          </a:xfrm>
          <a:prstGeom prst="rect">
            <a:avLst/>
          </a:prstGeom>
        </p:spPr>
      </p:pic>
      <p:pic>
        <p:nvPicPr>
          <p:cNvPr id="6" name="Picture 6"/>
          <p:cNvPicPr>
            <a:picLocks noChangeAspect="1"/>
          </p:cNvPicPr>
          <p:nvPr/>
        </p:nvPicPr>
        <p:blipFill>
          <a:blip r:embed="rId3"/>
          <a:srcRect t="18035" b="9361"/>
          <a:stretch>
            <a:fillRect/>
          </a:stretch>
        </p:blipFill>
        <p:spPr>
          <a:xfrm>
            <a:off x="9926728" y="5600881"/>
            <a:ext cx="5509791" cy="4000231"/>
          </a:xfrm>
          <a:prstGeom prst="rect">
            <a:avLst/>
          </a:prstGeom>
        </p:spPr>
      </p:pic>
      <p:sp>
        <p:nvSpPr>
          <p:cNvPr id="7" name="TextBox 7"/>
          <p:cNvSpPr txBox="1"/>
          <p:nvPr/>
        </p:nvSpPr>
        <p:spPr>
          <a:xfrm>
            <a:off x="1395687" y="3327998"/>
            <a:ext cx="14781894" cy="1815502"/>
          </a:xfrm>
          <a:prstGeom prst="rect">
            <a:avLst/>
          </a:prstGeom>
        </p:spPr>
        <p:txBody>
          <a:bodyPr lIns="0" tIns="0" rIns="0" bIns="0" rtlCol="0" anchor="t">
            <a:spAutoFit/>
          </a:bodyPr>
          <a:lstStyle/>
          <a:p>
            <a:pPr algn="just">
              <a:lnSpc>
                <a:spcPts val="4883"/>
              </a:lnSpc>
            </a:pPr>
            <a:r>
              <a:rPr lang="en-US" sz="3488">
                <a:solidFill>
                  <a:srgbClr val="000000"/>
                </a:solidFill>
                <a:latin typeface="Canva Sans"/>
              </a:rPr>
              <a:t>Plastic is a big problem nowadays and it takes more than 4000 years to decompose so here we are using our college plastic bottles and wrappers to use it as a eco brick.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705966" y="-513305"/>
            <a:ext cx="8439028" cy="3633975"/>
            <a:chOff x="0" y="-315372"/>
            <a:chExt cx="2108725" cy="908050"/>
          </a:xfrm>
        </p:grpSpPr>
        <p:sp>
          <p:nvSpPr>
            <p:cNvPr id="3" name="Freeform 3"/>
            <p:cNvSpPr/>
            <p:nvPr/>
          </p:nvSpPr>
          <p:spPr>
            <a:xfrm>
              <a:off x="0" y="0"/>
              <a:ext cx="2108725" cy="277306"/>
            </a:xfrm>
            <a:custGeom>
              <a:avLst/>
              <a:gdLst/>
              <a:ahLst/>
              <a:cxnLst/>
              <a:rect l="l" t="t" r="r" b="b"/>
              <a:pathLst>
                <a:path w="2108725" h="277306">
                  <a:moveTo>
                    <a:pt x="86235" y="0"/>
                  </a:moveTo>
                  <a:lnTo>
                    <a:pt x="2022490" y="0"/>
                  </a:lnTo>
                  <a:cubicBezTo>
                    <a:pt x="2070116" y="0"/>
                    <a:pt x="2108725" y="38609"/>
                    <a:pt x="2108725" y="86235"/>
                  </a:cubicBezTo>
                  <a:lnTo>
                    <a:pt x="2108725" y="191071"/>
                  </a:lnTo>
                  <a:cubicBezTo>
                    <a:pt x="2108725" y="238697"/>
                    <a:pt x="2070116" y="277306"/>
                    <a:pt x="2022490" y="277306"/>
                  </a:cubicBezTo>
                  <a:lnTo>
                    <a:pt x="86235" y="277306"/>
                  </a:lnTo>
                  <a:cubicBezTo>
                    <a:pt x="38609" y="277306"/>
                    <a:pt x="0" y="238697"/>
                    <a:pt x="0" y="191071"/>
                  </a:cubicBezTo>
                  <a:lnTo>
                    <a:pt x="0" y="86235"/>
                  </a:lnTo>
                  <a:cubicBezTo>
                    <a:pt x="0" y="38609"/>
                    <a:pt x="38609" y="0"/>
                    <a:pt x="86235" y="0"/>
                  </a:cubicBezTo>
                  <a:close/>
                </a:path>
              </a:pathLst>
            </a:custGeom>
            <a:solidFill>
              <a:srgbClr val="35A1F4"/>
            </a:solidFill>
          </p:spPr>
        </p:sp>
        <p:sp>
          <p:nvSpPr>
            <p:cNvPr id="4" name="TextBox 4"/>
            <p:cNvSpPr txBox="1"/>
            <p:nvPr/>
          </p:nvSpPr>
          <p:spPr>
            <a:xfrm>
              <a:off x="0" y="-315372"/>
              <a:ext cx="2108725" cy="908050"/>
            </a:xfrm>
            <a:prstGeom prst="rect">
              <a:avLst/>
            </a:prstGeom>
          </p:spPr>
          <p:txBody>
            <a:bodyPr lIns="50800" tIns="50800" rIns="50800" bIns="50800" rtlCol="0" anchor="ctr"/>
            <a:lstStyle/>
            <a:p>
              <a:pPr algn="ctr">
                <a:lnSpc>
                  <a:spcPts val="6719"/>
                </a:lnSpc>
              </a:pPr>
              <a:r>
                <a:rPr lang="en-US" sz="4800" dirty="0">
                  <a:solidFill>
                    <a:srgbClr val="FFFFFF"/>
                  </a:solidFill>
                  <a:latin typeface="DM Sans"/>
                </a:rPr>
                <a:t>P &amp; ID For Brown Coal</a:t>
              </a:r>
            </a:p>
          </p:txBody>
        </p:sp>
      </p:grpSp>
      <p:pic>
        <p:nvPicPr>
          <p:cNvPr id="5" name="Picture 5"/>
          <p:cNvPicPr>
            <a:picLocks noChangeAspect="1"/>
          </p:cNvPicPr>
          <p:nvPr/>
        </p:nvPicPr>
        <p:blipFill>
          <a:blip r:embed="rId2"/>
          <a:srcRect l="15125" t="18598" r="15162" b="28768"/>
          <a:stretch>
            <a:fillRect/>
          </a:stretch>
        </p:blipFill>
        <p:spPr>
          <a:xfrm>
            <a:off x="2621079" y="3071150"/>
            <a:ext cx="12743283" cy="72158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55380" y="3438131"/>
            <a:ext cx="14239756" cy="2089150"/>
          </a:xfrm>
          <a:prstGeom prst="rect">
            <a:avLst/>
          </a:prstGeom>
        </p:spPr>
        <p:txBody>
          <a:bodyPr lIns="0" tIns="0" rIns="0" bIns="0" rtlCol="0" anchor="t">
            <a:spAutoFit/>
          </a:bodyPr>
          <a:lstStyle/>
          <a:p>
            <a:pPr>
              <a:lnSpc>
                <a:spcPts val="5599"/>
              </a:lnSpc>
            </a:pPr>
            <a:r>
              <a:rPr lang="en-US" sz="3999">
                <a:solidFill>
                  <a:srgbClr val="000000"/>
                </a:solidFill>
                <a:latin typeface="Canva Sans"/>
              </a:rPr>
              <a:t>Green code website is designed for selling products which</a:t>
            </a:r>
          </a:p>
          <a:p>
            <a:pPr>
              <a:lnSpc>
                <a:spcPts val="5599"/>
              </a:lnSpc>
            </a:pPr>
            <a:r>
              <a:rPr lang="en-US" sz="3999">
                <a:solidFill>
                  <a:srgbClr val="000000"/>
                </a:solidFill>
                <a:latin typeface="Canva Sans"/>
              </a:rPr>
              <a:t> is prepared from different types of waste found in college</a:t>
            </a:r>
          </a:p>
          <a:p>
            <a:pPr>
              <a:lnSpc>
                <a:spcPts val="5599"/>
              </a:lnSpc>
            </a:pPr>
            <a:r>
              <a:rPr lang="en-US" sz="3999">
                <a:solidFill>
                  <a:srgbClr val="000000"/>
                </a:solidFill>
                <a:latin typeface="Canva Sans"/>
              </a:rPr>
              <a:t> campus. </a:t>
            </a:r>
          </a:p>
        </p:txBody>
      </p:sp>
      <p:grpSp>
        <p:nvGrpSpPr>
          <p:cNvPr id="3" name="Group 3"/>
          <p:cNvGrpSpPr/>
          <p:nvPr/>
        </p:nvGrpSpPr>
        <p:grpSpPr>
          <a:xfrm>
            <a:off x="455380" y="-723902"/>
            <a:ext cx="17385885" cy="4480510"/>
            <a:chOff x="0" y="-315740"/>
            <a:chExt cx="3634417" cy="936625"/>
          </a:xfrm>
        </p:grpSpPr>
        <p:sp>
          <p:nvSpPr>
            <p:cNvPr id="4" name="Freeform 4"/>
            <p:cNvSpPr/>
            <p:nvPr/>
          </p:nvSpPr>
          <p:spPr>
            <a:xfrm>
              <a:off x="0" y="0"/>
              <a:ext cx="3632610" cy="277306"/>
            </a:xfrm>
            <a:custGeom>
              <a:avLst/>
              <a:gdLst/>
              <a:ahLst/>
              <a:cxnLst/>
              <a:rect l="l" t="t" r="r" b="b"/>
              <a:pathLst>
                <a:path w="3632610" h="277306">
                  <a:moveTo>
                    <a:pt x="41879" y="0"/>
                  </a:moveTo>
                  <a:lnTo>
                    <a:pt x="3590731" y="0"/>
                  </a:lnTo>
                  <a:cubicBezTo>
                    <a:pt x="3613860" y="0"/>
                    <a:pt x="3632610" y="18750"/>
                    <a:pt x="3632610" y="41879"/>
                  </a:cubicBezTo>
                  <a:lnTo>
                    <a:pt x="3632610" y="235427"/>
                  </a:lnTo>
                  <a:cubicBezTo>
                    <a:pt x="3632610" y="258556"/>
                    <a:pt x="3613860" y="277306"/>
                    <a:pt x="3590731" y="277306"/>
                  </a:cubicBezTo>
                  <a:lnTo>
                    <a:pt x="41879" y="277306"/>
                  </a:lnTo>
                  <a:cubicBezTo>
                    <a:pt x="18750" y="277306"/>
                    <a:pt x="0" y="258556"/>
                    <a:pt x="0" y="235427"/>
                  </a:cubicBezTo>
                  <a:lnTo>
                    <a:pt x="0" y="41879"/>
                  </a:lnTo>
                  <a:cubicBezTo>
                    <a:pt x="0" y="18750"/>
                    <a:pt x="18750" y="0"/>
                    <a:pt x="41879" y="0"/>
                  </a:cubicBezTo>
                  <a:close/>
                </a:path>
              </a:pathLst>
            </a:custGeom>
            <a:solidFill>
              <a:srgbClr val="8E77F8"/>
            </a:solidFill>
          </p:spPr>
        </p:sp>
        <p:sp>
          <p:nvSpPr>
            <p:cNvPr id="5" name="TextBox 5"/>
            <p:cNvSpPr txBox="1"/>
            <p:nvPr/>
          </p:nvSpPr>
          <p:spPr>
            <a:xfrm>
              <a:off x="1807" y="-315740"/>
              <a:ext cx="3632610" cy="936625"/>
            </a:xfrm>
            <a:prstGeom prst="rect">
              <a:avLst/>
            </a:prstGeom>
          </p:spPr>
          <p:txBody>
            <a:bodyPr lIns="50800" tIns="50800" rIns="50800" bIns="50800" rtlCol="0" anchor="ctr"/>
            <a:lstStyle/>
            <a:p>
              <a:pPr algn="ctr">
                <a:lnSpc>
                  <a:spcPts val="8400"/>
                </a:lnSpc>
              </a:pPr>
              <a:r>
                <a:rPr lang="en-US" sz="6000" dirty="0">
                  <a:solidFill>
                    <a:srgbClr val="FFFFFF"/>
                  </a:solidFill>
                  <a:latin typeface="DM Sans"/>
                </a:rPr>
                <a:t>E-COMMERCE WEBSITE FOR OUR PRODUCTS</a:t>
              </a:r>
            </a:p>
          </p:txBody>
        </p:sp>
      </p:gr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12846834" y="3134024"/>
            <a:ext cx="4412466" cy="628719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181600" y="1181100"/>
            <a:ext cx="8001000" cy="7255256"/>
          </a:xfrm>
          <a:prstGeom prst="rect">
            <a:avLst/>
          </a:prstGeom>
        </p:spPr>
        <p:txBody>
          <a:bodyPr wrap="square" lIns="0" tIns="0" rIns="0" bIns="0" rtlCol="0" anchor="t">
            <a:spAutoFit/>
          </a:bodyPr>
          <a:lstStyle/>
          <a:p>
            <a:pPr algn="ctr">
              <a:lnSpc>
                <a:spcPct val="150000"/>
              </a:lnSpc>
            </a:pPr>
            <a:r>
              <a:rPr lang="en-US" sz="16600" dirty="0">
                <a:solidFill>
                  <a:srgbClr val="000000"/>
                </a:solidFill>
                <a:latin typeface="Canva Sans"/>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42280"/>
            <a:ext cx="10026031" cy="4480510"/>
            <a:chOff x="0" y="-185301"/>
            <a:chExt cx="2095883" cy="936625"/>
          </a:xfrm>
        </p:grpSpPr>
        <p:sp>
          <p:nvSpPr>
            <p:cNvPr id="3" name="Freeform 3"/>
            <p:cNvSpPr/>
            <p:nvPr/>
          </p:nvSpPr>
          <p:spPr>
            <a:xfrm>
              <a:off x="0" y="5706"/>
              <a:ext cx="2095883" cy="277306"/>
            </a:xfrm>
            <a:custGeom>
              <a:avLst/>
              <a:gdLst/>
              <a:ahLst/>
              <a:cxnLst/>
              <a:rect l="l" t="t" r="r" b="b"/>
              <a:pathLst>
                <a:path w="2095883" h="277306">
                  <a:moveTo>
                    <a:pt x="72585" y="0"/>
                  </a:moveTo>
                  <a:lnTo>
                    <a:pt x="2023298" y="0"/>
                  </a:lnTo>
                  <a:cubicBezTo>
                    <a:pt x="2042548" y="0"/>
                    <a:pt x="2061011" y="7647"/>
                    <a:pt x="2074623" y="21260"/>
                  </a:cubicBezTo>
                  <a:cubicBezTo>
                    <a:pt x="2088235" y="34872"/>
                    <a:pt x="2095883" y="53334"/>
                    <a:pt x="2095883" y="72585"/>
                  </a:cubicBezTo>
                  <a:lnTo>
                    <a:pt x="2095883" y="204721"/>
                  </a:lnTo>
                  <a:cubicBezTo>
                    <a:pt x="2095883" y="223971"/>
                    <a:pt x="2088235" y="242434"/>
                    <a:pt x="2074623" y="256046"/>
                  </a:cubicBezTo>
                  <a:cubicBezTo>
                    <a:pt x="2061011" y="269658"/>
                    <a:pt x="2042548" y="277306"/>
                    <a:pt x="2023298" y="277306"/>
                  </a:cubicBezTo>
                  <a:lnTo>
                    <a:pt x="72585" y="277306"/>
                  </a:lnTo>
                  <a:cubicBezTo>
                    <a:pt x="53334" y="277306"/>
                    <a:pt x="34872" y="269658"/>
                    <a:pt x="21260" y="256046"/>
                  </a:cubicBezTo>
                  <a:cubicBezTo>
                    <a:pt x="7647" y="242434"/>
                    <a:pt x="0" y="223971"/>
                    <a:pt x="0" y="204721"/>
                  </a:cubicBezTo>
                  <a:lnTo>
                    <a:pt x="0" y="72585"/>
                  </a:lnTo>
                  <a:cubicBezTo>
                    <a:pt x="0" y="53334"/>
                    <a:pt x="7647" y="34872"/>
                    <a:pt x="21260" y="21260"/>
                  </a:cubicBezTo>
                  <a:cubicBezTo>
                    <a:pt x="34872" y="7647"/>
                    <a:pt x="53334" y="0"/>
                    <a:pt x="72585" y="0"/>
                  </a:cubicBezTo>
                  <a:close/>
                </a:path>
              </a:pathLst>
            </a:custGeom>
            <a:solidFill>
              <a:srgbClr val="F4592F"/>
            </a:solidFill>
          </p:spPr>
        </p:sp>
        <p:sp>
          <p:nvSpPr>
            <p:cNvPr id="4" name="TextBox 4"/>
            <p:cNvSpPr txBox="1"/>
            <p:nvPr/>
          </p:nvSpPr>
          <p:spPr>
            <a:xfrm>
              <a:off x="0" y="-185301"/>
              <a:ext cx="2015039" cy="936625"/>
            </a:xfrm>
            <a:prstGeom prst="rect">
              <a:avLst/>
            </a:prstGeom>
          </p:spPr>
          <p:txBody>
            <a:bodyPr lIns="50800" tIns="50800" rIns="50800" bIns="50800" rtlCol="0" anchor="ctr"/>
            <a:lstStyle/>
            <a:p>
              <a:pPr algn="ctr">
                <a:lnSpc>
                  <a:spcPts val="8959"/>
                </a:lnSpc>
              </a:pPr>
              <a:r>
                <a:rPr lang="en-US" sz="6399" dirty="0" smtClean="0">
                  <a:solidFill>
                    <a:srgbClr val="FFFFFF"/>
                  </a:solidFill>
                  <a:latin typeface="DM Sans"/>
                </a:rPr>
                <a:t>PROBLEM STATEMENT SSTATEMENT</a:t>
              </a:r>
              <a:endParaRPr lang="en-US" sz="6399" dirty="0">
                <a:solidFill>
                  <a:srgbClr val="FFFFFF"/>
                </a:solidFill>
                <a:latin typeface="DM Sans"/>
              </a:endParaRPr>
            </a:p>
          </p:txBody>
        </p:sp>
      </p:grpSp>
      <p:sp>
        <p:nvSpPr>
          <p:cNvPr id="5" name="TextBox 5"/>
          <p:cNvSpPr txBox="1"/>
          <p:nvPr/>
        </p:nvSpPr>
        <p:spPr>
          <a:xfrm>
            <a:off x="1028700" y="4506240"/>
            <a:ext cx="10179407" cy="4202166"/>
          </a:xfrm>
          <a:prstGeom prst="rect">
            <a:avLst/>
          </a:prstGeom>
        </p:spPr>
        <p:txBody>
          <a:bodyPr lIns="0" tIns="0" rIns="0" bIns="0" rtlCol="0" anchor="t">
            <a:spAutoFit/>
          </a:bodyPr>
          <a:lstStyle/>
          <a:p>
            <a:pPr algn="just">
              <a:lnSpc>
                <a:spcPts val="5597"/>
              </a:lnSpc>
            </a:pPr>
            <a:r>
              <a:rPr lang="en-US" sz="3998">
                <a:solidFill>
                  <a:srgbClr val="000000"/>
                </a:solidFill>
                <a:latin typeface="DM Sans"/>
              </a:rPr>
              <a:t>The challenges is to devlop innovative and practical solutions to adress the growing waste production on college campus which is primarily caused by wrappers, cold drinks and waste genrated by college canteen .</a:t>
            </a:r>
          </a:p>
        </p:txBody>
      </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12467033" y="873619"/>
            <a:ext cx="4792267" cy="9413381"/>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2861" y="-424911"/>
            <a:ext cx="5834557" cy="4480510"/>
            <a:chOff x="-238" y="-303869"/>
            <a:chExt cx="1219680" cy="936625"/>
          </a:xfrm>
        </p:grpSpPr>
        <p:sp>
          <p:nvSpPr>
            <p:cNvPr id="3" name="Freeform 3"/>
            <p:cNvSpPr/>
            <p:nvPr/>
          </p:nvSpPr>
          <p:spPr>
            <a:xfrm>
              <a:off x="0" y="0"/>
              <a:ext cx="1219442" cy="277306"/>
            </a:xfrm>
            <a:custGeom>
              <a:avLst/>
              <a:gdLst/>
              <a:ahLst/>
              <a:cxnLst/>
              <a:rect l="l" t="t" r="r" b="b"/>
              <a:pathLst>
                <a:path w="1219442" h="277306">
                  <a:moveTo>
                    <a:pt x="124754" y="0"/>
                  </a:moveTo>
                  <a:lnTo>
                    <a:pt x="1094688" y="0"/>
                  </a:lnTo>
                  <a:cubicBezTo>
                    <a:pt x="1127775" y="0"/>
                    <a:pt x="1159506" y="13144"/>
                    <a:pt x="1182902" y="36540"/>
                  </a:cubicBezTo>
                  <a:cubicBezTo>
                    <a:pt x="1206298" y="59935"/>
                    <a:pt x="1219442" y="91667"/>
                    <a:pt x="1219442" y="124754"/>
                  </a:cubicBezTo>
                  <a:lnTo>
                    <a:pt x="1219442" y="152552"/>
                  </a:lnTo>
                  <a:cubicBezTo>
                    <a:pt x="1219442" y="185639"/>
                    <a:pt x="1206298" y="217370"/>
                    <a:pt x="1182902" y="240766"/>
                  </a:cubicBezTo>
                  <a:cubicBezTo>
                    <a:pt x="1159506" y="264162"/>
                    <a:pt x="1127775" y="277306"/>
                    <a:pt x="1094688" y="277306"/>
                  </a:cubicBezTo>
                  <a:lnTo>
                    <a:pt x="124754" y="277306"/>
                  </a:lnTo>
                  <a:cubicBezTo>
                    <a:pt x="91667" y="277306"/>
                    <a:pt x="59935" y="264162"/>
                    <a:pt x="36540" y="240766"/>
                  </a:cubicBezTo>
                  <a:cubicBezTo>
                    <a:pt x="13144" y="217370"/>
                    <a:pt x="0" y="185639"/>
                    <a:pt x="0" y="152552"/>
                  </a:cubicBezTo>
                  <a:lnTo>
                    <a:pt x="0" y="124754"/>
                  </a:lnTo>
                  <a:cubicBezTo>
                    <a:pt x="0" y="91667"/>
                    <a:pt x="13144" y="59935"/>
                    <a:pt x="36540" y="36540"/>
                  </a:cubicBezTo>
                  <a:cubicBezTo>
                    <a:pt x="59935" y="13144"/>
                    <a:pt x="91667" y="0"/>
                    <a:pt x="124754" y="0"/>
                  </a:cubicBezTo>
                  <a:close/>
                </a:path>
              </a:pathLst>
            </a:custGeom>
            <a:solidFill>
              <a:srgbClr val="8E77F8"/>
            </a:solidFill>
          </p:spPr>
        </p:sp>
        <p:sp>
          <p:nvSpPr>
            <p:cNvPr id="4" name="TextBox 4"/>
            <p:cNvSpPr txBox="1"/>
            <p:nvPr/>
          </p:nvSpPr>
          <p:spPr>
            <a:xfrm>
              <a:off x="-238" y="-303869"/>
              <a:ext cx="1035396" cy="936625"/>
            </a:xfrm>
            <a:prstGeom prst="rect">
              <a:avLst/>
            </a:prstGeom>
          </p:spPr>
          <p:txBody>
            <a:bodyPr lIns="50800" tIns="50800" rIns="50800" bIns="50800" rtlCol="0" anchor="ctr"/>
            <a:lstStyle/>
            <a:p>
              <a:pPr algn="ctr">
                <a:lnSpc>
                  <a:spcPts val="8959"/>
                </a:lnSpc>
              </a:pPr>
              <a:r>
                <a:rPr lang="en-US" sz="6399" dirty="0">
                  <a:solidFill>
                    <a:srgbClr val="FFFFFF"/>
                  </a:solidFill>
                  <a:latin typeface="DM Sans"/>
                </a:rPr>
                <a:t>OBJECTIVE</a:t>
              </a:r>
            </a:p>
          </p:txBody>
        </p:sp>
      </p:grpSp>
      <p:sp>
        <p:nvSpPr>
          <p:cNvPr id="5" name="TextBox 5"/>
          <p:cNvSpPr txBox="1"/>
          <p:nvPr/>
        </p:nvSpPr>
        <p:spPr>
          <a:xfrm>
            <a:off x="8229600" y="4287303"/>
            <a:ext cx="9046683" cy="3498850"/>
          </a:xfrm>
          <a:prstGeom prst="rect">
            <a:avLst/>
          </a:prstGeom>
        </p:spPr>
        <p:txBody>
          <a:bodyPr lIns="0" tIns="0" rIns="0" bIns="0" rtlCol="0" anchor="t">
            <a:spAutoFit/>
          </a:bodyPr>
          <a:lstStyle/>
          <a:p>
            <a:pPr marL="0" lvl="0" indent="0" algn="just">
              <a:lnSpc>
                <a:spcPts val="5599"/>
              </a:lnSpc>
              <a:spcBef>
                <a:spcPct val="0"/>
              </a:spcBef>
            </a:pPr>
            <a:r>
              <a:rPr lang="en-US" sz="3999">
                <a:solidFill>
                  <a:srgbClr val="000000"/>
                </a:solidFill>
                <a:latin typeface="DM Sans"/>
              </a:rPr>
              <a:t>To achieve zero waste discharge in our institute we have made this project in which we have prepared natural products from different types of waste generated in our campus.</a:t>
            </a:r>
          </a:p>
        </p:txBody>
      </p:sp>
      <p:sp>
        <p:nvSpPr>
          <p:cNvPr id="6" name="TextBox 6"/>
          <p:cNvSpPr txBox="1"/>
          <p:nvPr/>
        </p:nvSpPr>
        <p:spPr>
          <a:xfrm>
            <a:off x="8828025" y="3210483"/>
            <a:ext cx="6465367" cy="613410"/>
          </a:xfrm>
          <a:prstGeom prst="rect">
            <a:avLst/>
          </a:prstGeom>
        </p:spPr>
        <p:txBody>
          <a:bodyPr lIns="0" tIns="0" rIns="0" bIns="0" rtlCol="0" anchor="t">
            <a:spAutoFit/>
          </a:bodyPr>
          <a:lstStyle/>
          <a:p>
            <a:pPr algn="ctr">
              <a:lnSpc>
                <a:spcPts val="5040"/>
              </a:lnSpc>
              <a:spcBef>
                <a:spcPct val="0"/>
              </a:spcBef>
            </a:pPr>
            <a:r>
              <a:rPr lang="en-US" sz="3600" spc="179">
                <a:solidFill>
                  <a:srgbClr val="8E77F8"/>
                </a:solidFill>
                <a:latin typeface="DM Sans"/>
              </a:rPr>
              <a:t>ZERO WASTE DISCHARGE</a:t>
            </a:r>
          </a:p>
        </p:txBody>
      </p:sp>
      <p:pic>
        <p:nvPicPr>
          <p:cNvPr id="7" name="Picture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flipH="1">
            <a:off x="-1137" y="2552700"/>
            <a:ext cx="8577427" cy="6425273"/>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82350" y="1144544"/>
            <a:ext cx="11147832" cy="6972059"/>
          </a:xfrm>
          <a:prstGeom prst="rect">
            <a:avLst/>
          </a:prstGeom>
        </p:spPr>
        <p:txBody>
          <a:bodyPr lIns="0" tIns="0" rIns="0" bIns="0" rtlCol="0" anchor="t">
            <a:spAutoFit/>
          </a:bodyPr>
          <a:lstStyle/>
          <a:p>
            <a:pPr algn="r">
              <a:lnSpc>
                <a:spcPts val="3688"/>
              </a:lnSpc>
            </a:pPr>
            <a:endParaRPr/>
          </a:p>
          <a:p>
            <a:pPr algn="r">
              <a:lnSpc>
                <a:spcPts val="3688"/>
              </a:lnSpc>
            </a:pPr>
            <a:endParaRPr/>
          </a:p>
          <a:p>
            <a:pPr algn="r">
              <a:lnSpc>
                <a:spcPts val="3688"/>
              </a:lnSpc>
            </a:pPr>
            <a:endParaRPr/>
          </a:p>
          <a:p>
            <a:pPr algn="ctr">
              <a:lnSpc>
                <a:spcPts val="4340"/>
              </a:lnSpc>
            </a:pPr>
            <a:r>
              <a:rPr lang="en-US" sz="3100">
                <a:solidFill>
                  <a:srgbClr val="000000"/>
                </a:solidFill>
                <a:latin typeface="Canva Sans"/>
              </a:rPr>
              <a:t>Hand Wash</a:t>
            </a:r>
          </a:p>
          <a:p>
            <a:pPr algn="ctr">
              <a:lnSpc>
                <a:spcPts val="4340"/>
              </a:lnSpc>
            </a:pPr>
            <a:r>
              <a:rPr lang="en-US" sz="3100">
                <a:solidFill>
                  <a:srgbClr val="000000"/>
                </a:solidFill>
                <a:latin typeface="Canva Sans"/>
              </a:rPr>
              <a:t>Brown Coal</a:t>
            </a:r>
          </a:p>
          <a:p>
            <a:pPr algn="ctr">
              <a:lnSpc>
                <a:spcPts val="4340"/>
              </a:lnSpc>
            </a:pPr>
            <a:r>
              <a:rPr lang="en-US" sz="3100">
                <a:solidFill>
                  <a:srgbClr val="000000"/>
                </a:solidFill>
                <a:latin typeface="Canva Sans"/>
              </a:rPr>
              <a:t>Green Scrub</a:t>
            </a:r>
          </a:p>
          <a:p>
            <a:pPr algn="ctr">
              <a:lnSpc>
                <a:spcPts val="4340"/>
              </a:lnSpc>
            </a:pPr>
            <a:r>
              <a:rPr lang="en-US" sz="3100">
                <a:solidFill>
                  <a:srgbClr val="000000"/>
                </a:solidFill>
                <a:latin typeface="Canva Sans"/>
              </a:rPr>
              <a:t>Herbal Chalk</a:t>
            </a:r>
          </a:p>
          <a:p>
            <a:pPr algn="ctr">
              <a:lnSpc>
                <a:spcPts val="4340"/>
              </a:lnSpc>
            </a:pPr>
            <a:r>
              <a:rPr lang="en-US" sz="3100">
                <a:solidFill>
                  <a:srgbClr val="000000"/>
                </a:solidFill>
                <a:latin typeface="Canva Sans"/>
              </a:rPr>
              <a:t>Dish Wash Powder</a:t>
            </a:r>
          </a:p>
          <a:p>
            <a:pPr algn="ctr">
              <a:lnSpc>
                <a:spcPts val="4340"/>
              </a:lnSpc>
            </a:pPr>
            <a:endParaRPr lang="en-US" sz="3100">
              <a:solidFill>
                <a:srgbClr val="000000"/>
              </a:solidFill>
              <a:latin typeface="Canva Sans"/>
            </a:endParaRPr>
          </a:p>
          <a:p>
            <a:pPr algn="r">
              <a:lnSpc>
                <a:spcPts val="3688"/>
              </a:lnSpc>
            </a:pPr>
            <a:endParaRPr lang="en-US" sz="3100">
              <a:solidFill>
                <a:srgbClr val="000000"/>
              </a:solidFill>
              <a:latin typeface="Canva Sans"/>
            </a:endParaRPr>
          </a:p>
          <a:p>
            <a:pPr algn="r">
              <a:lnSpc>
                <a:spcPts val="3688"/>
              </a:lnSpc>
            </a:pPr>
            <a:endParaRPr lang="en-US" sz="3100">
              <a:solidFill>
                <a:srgbClr val="000000"/>
              </a:solidFill>
              <a:latin typeface="Canva Sans"/>
            </a:endParaRPr>
          </a:p>
          <a:p>
            <a:pPr algn="r">
              <a:lnSpc>
                <a:spcPts val="3688"/>
              </a:lnSpc>
            </a:pPr>
            <a:endParaRPr lang="en-US" sz="3100">
              <a:solidFill>
                <a:srgbClr val="000000"/>
              </a:solidFill>
              <a:latin typeface="Canva Sans"/>
            </a:endParaRPr>
          </a:p>
          <a:p>
            <a:pPr algn="r">
              <a:lnSpc>
                <a:spcPts val="3688"/>
              </a:lnSpc>
            </a:pPr>
            <a:endParaRPr lang="en-US" sz="3100">
              <a:solidFill>
                <a:srgbClr val="000000"/>
              </a:solidFill>
              <a:latin typeface="Canva Sans"/>
            </a:endParaRPr>
          </a:p>
          <a:p>
            <a:pPr algn="r">
              <a:lnSpc>
                <a:spcPts val="3688"/>
              </a:lnSpc>
            </a:pPr>
            <a:endParaRPr lang="en-US" sz="3100">
              <a:solidFill>
                <a:srgbClr val="000000"/>
              </a:solidFill>
              <a:latin typeface="Canva Sans"/>
            </a:endParaRPr>
          </a:p>
        </p:txBody>
      </p:sp>
      <p:grpSp>
        <p:nvGrpSpPr>
          <p:cNvPr id="3" name="Group 3"/>
          <p:cNvGrpSpPr/>
          <p:nvPr/>
        </p:nvGrpSpPr>
        <p:grpSpPr>
          <a:xfrm>
            <a:off x="375233" y="-271955"/>
            <a:ext cx="17387289" cy="3633973"/>
            <a:chOff x="0" y="-268162"/>
            <a:chExt cx="4344696" cy="908050"/>
          </a:xfrm>
        </p:grpSpPr>
        <p:sp>
          <p:nvSpPr>
            <p:cNvPr id="4" name="Freeform 4"/>
            <p:cNvSpPr/>
            <p:nvPr/>
          </p:nvSpPr>
          <p:spPr>
            <a:xfrm>
              <a:off x="0" y="0"/>
              <a:ext cx="4340438" cy="336439"/>
            </a:xfrm>
            <a:custGeom>
              <a:avLst/>
              <a:gdLst/>
              <a:ahLst/>
              <a:cxnLst/>
              <a:rect l="l" t="t" r="r" b="b"/>
              <a:pathLst>
                <a:path w="4340438" h="336439">
                  <a:moveTo>
                    <a:pt x="41896" y="0"/>
                  </a:moveTo>
                  <a:lnTo>
                    <a:pt x="4298542" y="0"/>
                  </a:lnTo>
                  <a:cubicBezTo>
                    <a:pt x="4309654" y="0"/>
                    <a:pt x="4320310" y="4414"/>
                    <a:pt x="4328167" y="12271"/>
                  </a:cubicBezTo>
                  <a:cubicBezTo>
                    <a:pt x="4336024" y="20128"/>
                    <a:pt x="4340438" y="30784"/>
                    <a:pt x="4340438" y="41896"/>
                  </a:cubicBezTo>
                  <a:lnTo>
                    <a:pt x="4340438" y="294543"/>
                  </a:lnTo>
                  <a:cubicBezTo>
                    <a:pt x="4340438" y="317681"/>
                    <a:pt x="4321681" y="336439"/>
                    <a:pt x="4298542" y="336439"/>
                  </a:cubicBezTo>
                  <a:lnTo>
                    <a:pt x="41896" y="336439"/>
                  </a:lnTo>
                  <a:cubicBezTo>
                    <a:pt x="18757" y="336439"/>
                    <a:pt x="0" y="317681"/>
                    <a:pt x="0" y="294543"/>
                  </a:cubicBezTo>
                  <a:lnTo>
                    <a:pt x="0" y="41896"/>
                  </a:lnTo>
                  <a:cubicBezTo>
                    <a:pt x="0" y="30784"/>
                    <a:pt x="4414" y="20128"/>
                    <a:pt x="12271" y="12271"/>
                  </a:cubicBezTo>
                  <a:cubicBezTo>
                    <a:pt x="20128" y="4414"/>
                    <a:pt x="30784" y="0"/>
                    <a:pt x="41896" y="0"/>
                  </a:cubicBezTo>
                  <a:close/>
                </a:path>
              </a:pathLst>
            </a:custGeom>
            <a:solidFill>
              <a:srgbClr val="35A1F4"/>
            </a:solidFill>
          </p:spPr>
        </p:sp>
        <p:sp>
          <p:nvSpPr>
            <p:cNvPr id="5" name="TextBox 5"/>
            <p:cNvSpPr txBox="1"/>
            <p:nvPr/>
          </p:nvSpPr>
          <p:spPr>
            <a:xfrm>
              <a:off x="4258" y="-268162"/>
              <a:ext cx="4340438" cy="908050"/>
            </a:xfrm>
            <a:prstGeom prst="rect">
              <a:avLst/>
            </a:prstGeom>
          </p:spPr>
          <p:txBody>
            <a:bodyPr lIns="50800" tIns="50800" rIns="50800" bIns="50800" rtlCol="0" anchor="ctr"/>
            <a:lstStyle/>
            <a:p>
              <a:pPr algn="ctr">
                <a:lnSpc>
                  <a:spcPts val="6719"/>
                </a:lnSpc>
              </a:pPr>
              <a:r>
                <a:rPr lang="en-US" sz="4800" dirty="0">
                  <a:solidFill>
                    <a:srgbClr val="FFFFFF"/>
                  </a:solidFill>
                  <a:latin typeface="DM Sans"/>
                </a:rPr>
                <a:t>PRODUCTS FORMED FROM DIFFRENT TYPES OF WASTE</a:t>
              </a:r>
            </a:p>
          </p:txBody>
        </p:sp>
      </p:gr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5939253" y="2636744"/>
            <a:ext cx="360061" cy="2506756"/>
          </a:xfrm>
          <a:prstGeom prst="rect">
            <a:avLst/>
          </a:prstGeom>
        </p:spPr>
      </p:pic>
      <p:pic>
        <p:nvPicPr>
          <p:cNvPr id="7" name="Picture 7"/>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6071493" y="7064446"/>
            <a:ext cx="191164" cy="1330889"/>
          </a:xfrm>
          <a:prstGeom prst="rect">
            <a:avLst/>
          </a:prstGeom>
        </p:spPr>
      </p:pic>
      <p:pic>
        <p:nvPicPr>
          <p:cNvPr id="8" name="Picture 8"/>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6071493" y="8605717"/>
            <a:ext cx="191164" cy="1330889"/>
          </a:xfrm>
          <a:prstGeom prst="rect">
            <a:avLst/>
          </a:prstGeom>
        </p:spPr>
      </p:pic>
      <p:pic>
        <p:nvPicPr>
          <p:cNvPr id="9" name="Picture 9"/>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rcRect/>
          <a:stretch>
            <a:fillRect/>
          </a:stretch>
        </p:blipFill>
        <p:spPr>
          <a:xfrm>
            <a:off x="14449246" y="2341060"/>
            <a:ext cx="2982978" cy="7595546"/>
          </a:xfrm>
          <a:prstGeom prst="rect">
            <a:avLst/>
          </a:prstGeom>
        </p:spPr>
      </p:pic>
      <p:pic>
        <p:nvPicPr>
          <p:cNvPr id="10" name="Picture 10"/>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6071493" y="5473388"/>
            <a:ext cx="191164" cy="1330889"/>
          </a:xfrm>
          <a:prstGeom prst="rect">
            <a:avLst/>
          </a:prstGeom>
        </p:spPr>
      </p:pic>
      <p:sp>
        <p:nvSpPr>
          <p:cNvPr id="11" name="TextBox 11"/>
          <p:cNvSpPr txBox="1"/>
          <p:nvPr/>
        </p:nvSpPr>
        <p:spPr>
          <a:xfrm>
            <a:off x="8958619" y="6091208"/>
            <a:ext cx="2150388" cy="511810"/>
          </a:xfrm>
          <a:prstGeom prst="rect">
            <a:avLst/>
          </a:prstGeom>
        </p:spPr>
        <p:txBody>
          <a:bodyPr lIns="0" tIns="0" rIns="0" bIns="0" rtlCol="0" anchor="t">
            <a:spAutoFit/>
          </a:bodyPr>
          <a:lstStyle/>
          <a:p>
            <a:pPr algn="ctr">
              <a:lnSpc>
                <a:spcPts val="4339"/>
              </a:lnSpc>
            </a:pPr>
            <a:r>
              <a:rPr lang="en-US" sz="3099">
                <a:solidFill>
                  <a:srgbClr val="000000"/>
                </a:solidFill>
                <a:latin typeface="Canva Sans"/>
              </a:rPr>
              <a:t>White Coal </a:t>
            </a:r>
          </a:p>
        </p:txBody>
      </p:sp>
      <p:sp>
        <p:nvSpPr>
          <p:cNvPr id="12" name="TextBox 12"/>
          <p:cNvSpPr txBox="1"/>
          <p:nvPr/>
        </p:nvSpPr>
        <p:spPr>
          <a:xfrm>
            <a:off x="9060358" y="7682266"/>
            <a:ext cx="1946910" cy="511810"/>
          </a:xfrm>
          <a:prstGeom prst="rect">
            <a:avLst/>
          </a:prstGeom>
        </p:spPr>
        <p:txBody>
          <a:bodyPr lIns="0" tIns="0" rIns="0" bIns="0" rtlCol="0" anchor="t">
            <a:spAutoFit/>
          </a:bodyPr>
          <a:lstStyle/>
          <a:p>
            <a:pPr algn="ctr">
              <a:lnSpc>
                <a:spcPts val="4339"/>
              </a:lnSpc>
            </a:pPr>
            <a:r>
              <a:rPr lang="en-US" sz="3099">
                <a:solidFill>
                  <a:srgbClr val="000000"/>
                </a:solidFill>
                <a:latin typeface="Canva Sans"/>
              </a:rPr>
              <a:t>Eco Bricks</a:t>
            </a:r>
          </a:p>
        </p:txBody>
      </p:sp>
      <p:sp>
        <p:nvSpPr>
          <p:cNvPr id="13" name="TextBox 13"/>
          <p:cNvSpPr txBox="1"/>
          <p:nvPr/>
        </p:nvSpPr>
        <p:spPr>
          <a:xfrm>
            <a:off x="84342" y="4032818"/>
            <a:ext cx="5742186"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DRY LEAF WASTE</a:t>
            </a:r>
          </a:p>
        </p:txBody>
      </p:sp>
      <p:sp>
        <p:nvSpPr>
          <p:cNvPr id="14" name="TextBox 14"/>
          <p:cNvSpPr txBox="1"/>
          <p:nvPr/>
        </p:nvSpPr>
        <p:spPr>
          <a:xfrm>
            <a:off x="1469594" y="5815300"/>
            <a:ext cx="2971681"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PAPER WASTE</a:t>
            </a:r>
          </a:p>
        </p:txBody>
      </p:sp>
      <p:sp>
        <p:nvSpPr>
          <p:cNvPr id="15" name="TextBox 15"/>
          <p:cNvSpPr txBox="1"/>
          <p:nvPr/>
        </p:nvSpPr>
        <p:spPr>
          <a:xfrm>
            <a:off x="1286893" y="7381465"/>
            <a:ext cx="3337084"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PLASTIC WASTE</a:t>
            </a:r>
          </a:p>
        </p:txBody>
      </p:sp>
      <p:sp>
        <p:nvSpPr>
          <p:cNvPr id="16" name="TextBox 16"/>
          <p:cNvSpPr txBox="1"/>
          <p:nvPr/>
        </p:nvSpPr>
        <p:spPr>
          <a:xfrm>
            <a:off x="8013158" y="9098038"/>
            <a:ext cx="4685586"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Plant Health Promoter</a:t>
            </a:r>
          </a:p>
        </p:txBody>
      </p:sp>
      <p:sp>
        <p:nvSpPr>
          <p:cNvPr id="17" name="TextBox 17"/>
          <p:cNvSpPr txBox="1"/>
          <p:nvPr/>
        </p:nvSpPr>
        <p:spPr>
          <a:xfrm>
            <a:off x="1286893" y="8947629"/>
            <a:ext cx="3595926"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CANTEEN WASTE</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10848" y="-781020"/>
            <a:ext cx="6814241" cy="4480510"/>
            <a:chOff x="0" y="-329659"/>
            <a:chExt cx="1424477" cy="936625"/>
          </a:xfrm>
        </p:grpSpPr>
        <p:sp>
          <p:nvSpPr>
            <p:cNvPr id="3" name="Freeform 3"/>
            <p:cNvSpPr/>
            <p:nvPr/>
          </p:nvSpPr>
          <p:spPr>
            <a:xfrm>
              <a:off x="0" y="0"/>
              <a:ext cx="1424477" cy="277306"/>
            </a:xfrm>
            <a:custGeom>
              <a:avLst/>
              <a:gdLst/>
              <a:ahLst/>
              <a:cxnLst/>
              <a:rect l="l" t="t" r="r" b="b"/>
              <a:pathLst>
                <a:path w="1424477" h="277306">
                  <a:moveTo>
                    <a:pt x="106797" y="0"/>
                  </a:moveTo>
                  <a:lnTo>
                    <a:pt x="1317680" y="0"/>
                  </a:lnTo>
                  <a:cubicBezTo>
                    <a:pt x="1376662" y="0"/>
                    <a:pt x="1424477" y="47815"/>
                    <a:pt x="1424477" y="106797"/>
                  </a:cubicBezTo>
                  <a:lnTo>
                    <a:pt x="1424477" y="170509"/>
                  </a:lnTo>
                  <a:cubicBezTo>
                    <a:pt x="1424477" y="198833"/>
                    <a:pt x="1413225" y="225997"/>
                    <a:pt x="1393197" y="246026"/>
                  </a:cubicBezTo>
                  <a:cubicBezTo>
                    <a:pt x="1373169" y="266054"/>
                    <a:pt x="1346004" y="277306"/>
                    <a:pt x="1317680" y="277306"/>
                  </a:cubicBezTo>
                  <a:lnTo>
                    <a:pt x="106797" y="277306"/>
                  </a:lnTo>
                  <a:cubicBezTo>
                    <a:pt x="47815" y="277306"/>
                    <a:pt x="0" y="229491"/>
                    <a:pt x="0" y="170509"/>
                  </a:cubicBezTo>
                  <a:lnTo>
                    <a:pt x="0" y="106797"/>
                  </a:lnTo>
                  <a:cubicBezTo>
                    <a:pt x="0" y="78473"/>
                    <a:pt x="11252" y="51308"/>
                    <a:pt x="31280" y="31280"/>
                  </a:cubicBezTo>
                  <a:cubicBezTo>
                    <a:pt x="51308" y="11252"/>
                    <a:pt x="78473" y="0"/>
                    <a:pt x="106797" y="0"/>
                  </a:cubicBezTo>
                  <a:close/>
                </a:path>
              </a:pathLst>
            </a:custGeom>
            <a:solidFill>
              <a:srgbClr val="F4592F"/>
            </a:solidFill>
          </p:spPr>
        </p:sp>
        <p:sp>
          <p:nvSpPr>
            <p:cNvPr id="4" name="TextBox 4"/>
            <p:cNvSpPr txBox="1"/>
            <p:nvPr/>
          </p:nvSpPr>
          <p:spPr>
            <a:xfrm>
              <a:off x="0" y="-329659"/>
              <a:ext cx="1424477" cy="936625"/>
            </a:xfrm>
            <a:prstGeom prst="rect">
              <a:avLst/>
            </a:prstGeom>
          </p:spPr>
          <p:txBody>
            <a:bodyPr lIns="50800" tIns="50800" rIns="50800" bIns="50800" rtlCol="0" anchor="ctr"/>
            <a:lstStyle/>
            <a:p>
              <a:pPr algn="ctr">
                <a:lnSpc>
                  <a:spcPts val="8959"/>
                </a:lnSpc>
              </a:pPr>
              <a:r>
                <a:rPr lang="en-US" sz="6399" dirty="0">
                  <a:solidFill>
                    <a:srgbClr val="FFFFFF"/>
                  </a:solidFill>
                  <a:latin typeface="DM Sans"/>
                </a:rPr>
                <a:t>HERBAL CHALK</a:t>
              </a:r>
            </a:p>
          </p:txBody>
        </p:sp>
      </p:grpSp>
      <p:pic>
        <p:nvPicPr>
          <p:cNvPr id="5" name="Picture 5"/>
          <p:cNvPicPr>
            <a:picLocks noChangeAspect="1"/>
          </p:cNvPicPr>
          <p:nvPr/>
        </p:nvPicPr>
        <p:blipFill>
          <a:blip r:embed="rId2"/>
          <a:srcRect l="6343" r="5666" b="9825"/>
          <a:stretch>
            <a:fillRect/>
          </a:stretch>
        </p:blipFill>
        <p:spPr>
          <a:xfrm>
            <a:off x="10275626" y="2122504"/>
            <a:ext cx="3673759" cy="3453990"/>
          </a:xfrm>
          <a:prstGeom prst="rect">
            <a:avLst/>
          </a:prstGeom>
        </p:spPr>
      </p:pic>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a:off x="15056252" y="0"/>
            <a:ext cx="4406095" cy="12301281"/>
          </a:xfrm>
          <a:prstGeom prst="rect">
            <a:avLst/>
          </a:prstGeom>
        </p:spPr>
      </p:pic>
      <p:pic>
        <p:nvPicPr>
          <p:cNvPr id="7" name="Picture 7"/>
          <p:cNvPicPr>
            <a:picLocks noChangeAspect="1"/>
          </p:cNvPicPr>
          <p:nvPr/>
        </p:nvPicPr>
        <p:blipFill>
          <a:blip r:embed="rId5"/>
          <a:srcRect l="9897" t="34078" r="17539" b="8772"/>
          <a:stretch>
            <a:fillRect/>
          </a:stretch>
        </p:blipFill>
        <p:spPr>
          <a:xfrm>
            <a:off x="7634554" y="6150641"/>
            <a:ext cx="3338864" cy="3506096"/>
          </a:xfrm>
          <a:prstGeom prst="rect">
            <a:avLst/>
          </a:prstGeom>
        </p:spPr>
      </p:pic>
      <p:sp>
        <p:nvSpPr>
          <p:cNvPr id="8" name="TextBox 8"/>
          <p:cNvSpPr txBox="1"/>
          <p:nvPr/>
        </p:nvSpPr>
        <p:spPr>
          <a:xfrm>
            <a:off x="890398" y="2857500"/>
            <a:ext cx="6557437" cy="8655685"/>
          </a:xfrm>
          <a:prstGeom prst="rect">
            <a:avLst/>
          </a:prstGeom>
        </p:spPr>
        <p:txBody>
          <a:bodyPr lIns="0" tIns="0" rIns="0" bIns="0" rtlCol="0" anchor="t">
            <a:spAutoFit/>
          </a:bodyPr>
          <a:lstStyle/>
          <a:p>
            <a:pPr marL="669289" lvl="1" indent="-334645">
              <a:lnSpc>
                <a:spcPts val="4339"/>
              </a:lnSpc>
              <a:buFont typeface="Arial"/>
              <a:buChar char="•"/>
            </a:pPr>
            <a:r>
              <a:rPr lang="en-US" sz="3099">
                <a:solidFill>
                  <a:srgbClr val="000000"/>
                </a:solidFill>
                <a:latin typeface="Canva Sans"/>
              </a:rPr>
              <a:t>Herbal chalk is a very first chalk made from waste dry leaves.</a:t>
            </a:r>
          </a:p>
          <a:p>
            <a:pPr>
              <a:lnSpc>
                <a:spcPts val="4339"/>
              </a:lnSpc>
            </a:pPr>
            <a:endParaRPr lang="en-US" sz="3099">
              <a:solidFill>
                <a:srgbClr val="000000"/>
              </a:solidFill>
              <a:latin typeface="Canva Sans"/>
            </a:endParaRPr>
          </a:p>
          <a:p>
            <a:pPr marL="669289" lvl="1" indent="-334645">
              <a:lnSpc>
                <a:spcPts val="4339"/>
              </a:lnSpc>
              <a:buFont typeface="Arial"/>
              <a:buChar char="•"/>
            </a:pPr>
            <a:r>
              <a:rPr lang="en-US" sz="3099">
                <a:solidFill>
                  <a:srgbClr val="000000"/>
                </a:solidFill>
                <a:latin typeface="Canva Sans"/>
              </a:rPr>
              <a:t>It does not contain any chemicals.</a:t>
            </a:r>
          </a:p>
          <a:p>
            <a:pPr>
              <a:lnSpc>
                <a:spcPts val="4339"/>
              </a:lnSpc>
            </a:pPr>
            <a:endParaRPr lang="en-US" sz="3099">
              <a:solidFill>
                <a:srgbClr val="000000"/>
              </a:solidFill>
              <a:latin typeface="Canva Sans"/>
            </a:endParaRPr>
          </a:p>
          <a:p>
            <a:pPr marL="669289" lvl="1" indent="-334645">
              <a:lnSpc>
                <a:spcPts val="4339"/>
              </a:lnSpc>
              <a:buFont typeface="Arial"/>
              <a:buChar char="•"/>
            </a:pPr>
            <a:r>
              <a:rPr lang="en-US" sz="3099">
                <a:solidFill>
                  <a:srgbClr val="000000"/>
                </a:solidFill>
                <a:latin typeface="Canva Sans"/>
              </a:rPr>
              <a:t>Non-toxic in nature.</a:t>
            </a:r>
          </a:p>
          <a:p>
            <a:pPr>
              <a:lnSpc>
                <a:spcPts val="4339"/>
              </a:lnSpc>
            </a:pPr>
            <a:endParaRPr lang="en-US" sz="3099">
              <a:solidFill>
                <a:srgbClr val="000000"/>
              </a:solidFill>
              <a:latin typeface="Canva Sans"/>
            </a:endParaRPr>
          </a:p>
          <a:p>
            <a:pPr marL="669289" lvl="1" indent="-334645">
              <a:lnSpc>
                <a:spcPts val="4339"/>
              </a:lnSpc>
              <a:buFont typeface="Arial"/>
              <a:buChar char="•"/>
            </a:pPr>
            <a:r>
              <a:rPr lang="en-US" sz="3099">
                <a:solidFill>
                  <a:srgbClr val="000000"/>
                </a:solidFill>
                <a:latin typeface="Canva Sans"/>
              </a:rPr>
              <a:t>It is dustless, free from calcium carbonate and carbonate.</a:t>
            </a:r>
          </a:p>
          <a:p>
            <a:pPr>
              <a:lnSpc>
                <a:spcPts val="4339"/>
              </a:lnSpc>
            </a:pPr>
            <a:endParaRPr lang="en-US" sz="3099">
              <a:solidFill>
                <a:srgbClr val="000000"/>
              </a:solidFill>
              <a:latin typeface="Canva Sans"/>
            </a:endParaRPr>
          </a:p>
          <a:p>
            <a:pPr>
              <a:lnSpc>
                <a:spcPts val="4339"/>
              </a:lnSpc>
            </a:pPr>
            <a:endParaRPr lang="en-US" sz="3099">
              <a:solidFill>
                <a:srgbClr val="000000"/>
              </a:solidFill>
              <a:latin typeface="Canva Sans"/>
            </a:endParaRPr>
          </a:p>
          <a:p>
            <a:pPr>
              <a:lnSpc>
                <a:spcPts val="4339"/>
              </a:lnSpc>
            </a:pPr>
            <a:endParaRPr lang="en-US" sz="3099">
              <a:solidFill>
                <a:srgbClr val="000000"/>
              </a:solidFill>
              <a:latin typeface="Canva Sans"/>
            </a:endParaRPr>
          </a:p>
          <a:p>
            <a:pPr>
              <a:lnSpc>
                <a:spcPts val="4339"/>
              </a:lnSpc>
            </a:pPr>
            <a:endParaRPr lang="en-US" sz="3099">
              <a:solidFill>
                <a:srgbClr val="000000"/>
              </a:solidFill>
              <a:latin typeface="Canva Sans"/>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9402" y="-575577"/>
            <a:ext cx="6819139" cy="4480510"/>
            <a:chOff x="-1024" y="-329659"/>
            <a:chExt cx="1425501" cy="936625"/>
          </a:xfrm>
        </p:grpSpPr>
        <p:sp>
          <p:nvSpPr>
            <p:cNvPr id="3" name="Freeform 3"/>
            <p:cNvSpPr/>
            <p:nvPr/>
          </p:nvSpPr>
          <p:spPr>
            <a:xfrm>
              <a:off x="0" y="0"/>
              <a:ext cx="1424477" cy="277306"/>
            </a:xfrm>
            <a:custGeom>
              <a:avLst/>
              <a:gdLst/>
              <a:ahLst/>
              <a:cxnLst/>
              <a:rect l="l" t="t" r="r" b="b"/>
              <a:pathLst>
                <a:path w="1424477" h="277306">
                  <a:moveTo>
                    <a:pt x="106797" y="0"/>
                  </a:moveTo>
                  <a:lnTo>
                    <a:pt x="1317680" y="0"/>
                  </a:lnTo>
                  <a:cubicBezTo>
                    <a:pt x="1376662" y="0"/>
                    <a:pt x="1424477" y="47815"/>
                    <a:pt x="1424477" y="106797"/>
                  </a:cubicBezTo>
                  <a:lnTo>
                    <a:pt x="1424477" y="170509"/>
                  </a:lnTo>
                  <a:cubicBezTo>
                    <a:pt x="1424477" y="198833"/>
                    <a:pt x="1413225" y="225997"/>
                    <a:pt x="1393197" y="246026"/>
                  </a:cubicBezTo>
                  <a:cubicBezTo>
                    <a:pt x="1373169" y="266054"/>
                    <a:pt x="1346004" y="277306"/>
                    <a:pt x="1317680" y="277306"/>
                  </a:cubicBezTo>
                  <a:lnTo>
                    <a:pt x="106797" y="277306"/>
                  </a:lnTo>
                  <a:cubicBezTo>
                    <a:pt x="47815" y="277306"/>
                    <a:pt x="0" y="229491"/>
                    <a:pt x="0" y="170509"/>
                  </a:cubicBezTo>
                  <a:lnTo>
                    <a:pt x="0" y="106797"/>
                  </a:lnTo>
                  <a:cubicBezTo>
                    <a:pt x="0" y="78473"/>
                    <a:pt x="11252" y="51308"/>
                    <a:pt x="31280" y="31280"/>
                  </a:cubicBezTo>
                  <a:cubicBezTo>
                    <a:pt x="51308" y="11252"/>
                    <a:pt x="78473" y="0"/>
                    <a:pt x="106797" y="0"/>
                  </a:cubicBezTo>
                  <a:close/>
                </a:path>
              </a:pathLst>
            </a:custGeom>
            <a:solidFill>
              <a:srgbClr val="F4592F"/>
            </a:solidFill>
          </p:spPr>
        </p:sp>
        <p:sp>
          <p:nvSpPr>
            <p:cNvPr id="4" name="TextBox 4"/>
            <p:cNvSpPr txBox="1"/>
            <p:nvPr/>
          </p:nvSpPr>
          <p:spPr>
            <a:xfrm>
              <a:off x="-1024" y="-329659"/>
              <a:ext cx="1424477" cy="936625"/>
            </a:xfrm>
            <a:prstGeom prst="rect">
              <a:avLst/>
            </a:prstGeom>
          </p:spPr>
          <p:txBody>
            <a:bodyPr lIns="50800" tIns="50800" rIns="50800" bIns="50800" rtlCol="0" anchor="ctr"/>
            <a:lstStyle/>
            <a:p>
              <a:pPr algn="ctr">
                <a:lnSpc>
                  <a:spcPts val="8959"/>
                </a:lnSpc>
              </a:pPr>
              <a:r>
                <a:rPr lang="en-US" sz="6399" dirty="0">
                  <a:solidFill>
                    <a:srgbClr val="FFFFFF"/>
                  </a:solidFill>
                  <a:latin typeface="DM Sans"/>
                </a:rPr>
                <a:t>BROWN COAL</a:t>
              </a: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flipH="1">
            <a:off x="0" y="3467100"/>
            <a:ext cx="3629825" cy="5906521"/>
          </a:xfrm>
          <a:prstGeom prst="rect">
            <a:avLst/>
          </a:prstGeom>
        </p:spPr>
      </p:pic>
      <p:pic>
        <p:nvPicPr>
          <p:cNvPr id="6" name="Picture 6"/>
          <p:cNvPicPr>
            <a:picLocks noChangeAspect="1"/>
          </p:cNvPicPr>
          <p:nvPr/>
        </p:nvPicPr>
        <p:blipFill>
          <a:blip r:embed="rId4"/>
          <a:srcRect l="4165" t="8364" r="47608" b="47694"/>
          <a:stretch>
            <a:fillRect/>
          </a:stretch>
        </p:blipFill>
        <p:spPr>
          <a:xfrm>
            <a:off x="12940004" y="2695832"/>
            <a:ext cx="4042251" cy="2790999"/>
          </a:xfrm>
          <a:prstGeom prst="rect">
            <a:avLst/>
          </a:prstGeom>
        </p:spPr>
      </p:pic>
      <p:pic>
        <p:nvPicPr>
          <p:cNvPr id="7" name="Picture 7"/>
          <p:cNvPicPr>
            <a:picLocks noChangeAspect="1"/>
          </p:cNvPicPr>
          <p:nvPr/>
        </p:nvPicPr>
        <p:blipFill>
          <a:blip r:embed="rId5"/>
          <a:srcRect l="49166" t="9819" b="40330"/>
          <a:stretch>
            <a:fillRect/>
          </a:stretch>
        </p:blipFill>
        <p:spPr>
          <a:xfrm>
            <a:off x="12894225" y="6259182"/>
            <a:ext cx="4365075" cy="3243903"/>
          </a:xfrm>
          <a:prstGeom prst="rect">
            <a:avLst/>
          </a:prstGeom>
        </p:spPr>
      </p:pic>
      <p:sp>
        <p:nvSpPr>
          <p:cNvPr id="8" name="TextBox 8"/>
          <p:cNvSpPr txBox="1"/>
          <p:nvPr/>
        </p:nvSpPr>
        <p:spPr>
          <a:xfrm>
            <a:off x="3831778" y="4043706"/>
            <a:ext cx="7692547" cy="3254298"/>
          </a:xfrm>
          <a:prstGeom prst="rect">
            <a:avLst/>
          </a:prstGeom>
        </p:spPr>
        <p:txBody>
          <a:bodyPr lIns="0" tIns="0" rIns="0" bIns="0" rtlCol="0" anchor="t">
            <a:spAutoFit/>
          </a:bodyPr>
          <a:lstStyle/>
          <a:p>
            <a:pPr marL="669289" lvl="1" indent="-334645">
              <a:lnSpc>
                <a:spcPts val="4339"/>
              </a:lnSpc>
              <a:buFont typeface="Arial"/>
              <a:buChar char="•"/>
            </a:pPr>
            <a:r>
              <a:rPr lang="en-US" sz="3099">
                <a:solidFill>
                  <a:srgbClr val="000000"/>
                </a:solidFill>
                <a:latin typeface="Canva Sans"/>
              </a:rPr>
              <a:t>Brown coal is an organic mass which is a biofuel made from                   waste dry leaves of college.</a:t>
            </a:r>
          </a:p>
          <a:p>
            <a:pPr>
              <a:lnSpc>
                <a:spcPts val="4418"/>
              </a:lnSpc>
            </a:pPr>
            <a:endParaRPr lang="en-US" sz="3099">
              <a:solidFill>
                <a:srgbClr val="000000"/>
              </a:solidFill>
              <a:latin typeface="Canva Sans"/>
            </a:endParaRPr>
          </a:p>
          <a:p>
            <a:pPr marL="681393" lvl="1" indent="-340697">
              <a:lnSpc>
                <a:spcPts val="4418"/>
              </a:lnSpc>
              <a:buFont typeface="Arial"/>
              <a:buChar char="•"/>
            </a:pPr>
            <a:r>
              <a:rPr lang="en-US" sz="3156">
                <a:solidFill>
                  <a:srgbClr val="000000"/>
                </a:solidFill>
                <a:latin typeface="Canva Sans"/>
              </a:rPr>
              <a:t>It has calorific value of 3800-4000 kcal/kg.</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03124" y="-430785"/>
            <a:ext cx="7885294" cy="4480510"/>
            <a:chOff x="0" y="-305097"/>
            <a:chExt cx="1648374" cy="936625"/>
          </a:xfrm>
        </p:grpSpPr>
        <p:sp>
          <p:nvSpPr>
            <p:cNvPr id="3" name="Freeform 3"/>
            <p:cNvSpPr/>
            <p:nvPr/>
          </p:nvSpPr>
          <p:spPr>
            <a:xfrm>
              <a:off x="0" y="0"/>
              <a:ext cx="1642719" cy="277306"/>
            </a:xfrm>
            <a:custGeom>
              <a:avLst/>
              <a:gdLst/>
              <a:ahLst/>
              <a:cxnLst/>
              <a:rect l="l" t="t" r="r" b="b"/>
              <a:pathLst>
                <a:path w="1642719" h="277306">
                  <a:moveTo>
                    <a:pt x="92609" y="0"/>
                  </a:moveTo>
                  <a:lnTo>
                    <a:pt x="1550111" y="0"/>
                  </a:lnTo>
                  <a:cubicBezTo>
                    <a:pt x="1574672" y="0"/>
                    <a:pt x="1598227" y="9757"/>
                    <a:pt x="1615595" y="27124"/>
                  </a:cubicBezTo>
                  <a:cubicBezTo>
                    <a:pt x="1632962" y="44492"/>
                    <a:pt x="1642719" y="68047"/>
                    <a:pt x="1642719" y="92609"/>
                  </a:cubicBezTo>
                  <a:lnTo>
                    <a:pt x="1642719" y="184697"/>
                  </a:lnTo>
                  <a:cubicBezTo>
                    <a:pt x="1642719" y="209259"/>
                    <a:pt x="1632962" y="232814"/>
                    <a:pt x="1615595" y="250181"/>
                  </a:cubicBezTo>
                  <a:cubicBezTo>
                    <a:pt x="1598227" y="267549"/>
                    <a:pt x="1574672" y="277306"/>
                    <a:pt x="1550111" y="277306"/>
                  </a:cubicBezTo>
                  <a:lnTo>
                    <a:pt x="92609" y="277306"/>
                  </a:lnTo>
                  <a:cubicBezTo>
                    <a:pt x="68047" y="277306"/>
                    <a:pt x="44492" y="267549"/>
                    <a:pt x="27124" y="250181"/>
                  </a:cubicBezTo>
                  <a:cubicBezTo>
                    <a:pt x="9757" y="232814"/>
                    <a:pt x="0" y="209259"/>
                    <a:pt x="0" y="184697"/>
                  </a:cubicBezTo>
                  <a:lnTo>
                    <a:pt x="0" y="92609"/>
                  </a:lnTo>
                  <a:cubicBezTo>
                    <a:pt x="0" y="68047"/>
                    <a:pt x="9757" y="44492"/>
                    <a:pt x="27124" y="27124"/>
                  </a:cubicBezTo>
                  <a:cubicBezTo>
                    <a:pt x="44492" y="9757"/>
                    <a:pt x="68047" y="0"/>
                    <a:pt x="92609" y="0"/>
                  </a:cubicBezTo>
                  <a:close/>
                </a:path>
              </a:pathLst>
            </a:custGeom>
            <a:solidFill>
              <a:srgbClr val="8E77F8"/>
            </a:solidFill>
          </p:spPr>
        </p:sp>
        <p:sp>
          <p:nvSpPr>
            <p:cNvPr id="4" name="TextBox 4"/>
            <p:cNvSpPr txBox="1"/>
            <p:nvPr/>
          </p:nvSpPr>
          <p:spPr>
            <a:xfrm>
              <a:off x="5655" y="-305097"/>
              <a:ext cx="1642719" cy="936625"/>
            </a:xfrm>
            <a:prstGeom prst="rect">
              <a:avLst/>
            </a:prstGeom>
          </p:spPr>
          <p:txBody>
            <a:bodyPr lIns="50800" tIns="50800" rIns="50800" bIns="50800" rtlCol="0" anchor="ctr"/>
            <a:lstStyle/>
            <a:p>
              <a:pPr algn="ctr">
                <a:lnSpc>
                  <a:spcPts val="8959"/>
                </a:lnSpc>
              </a:pPr>
              <a:r>
                <a:rPr lang="en-US" sz="6399" dirty="0">
                  <a:solidFill>
                    <a:srgbClr val="FFFFFF"/>
                  </a:solidFill>
                  <a:latin typeface="DM Sans"/>
                </a:rPr>
                <a:t>WHITE COAL</a:t>
              </a: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8169603" y="7120931"/>
            <a:ext cx="4843272" cy="4869834"/>
          </a:xfrm>
          <a:prstGeom prst="rect">
            <a:avLst/>
          </a:prstGeom>
        </p:spPr>
      </p:pic>
      <p:pic>
        <p:nvPicPr>
          <p:cNvPr id="6" name="Picture 6"/>
          <p:cNvPicPr>
            <a:picLocks noChangeAspect="1"/>
          </p:cNvPicPr>
          <p:nvPr/>
        </p:nvPicPr>
        <p:blipFill>
          <a:blip r:embed="rId4"/>
          <a:srcRect l="10136" t="14673" r="26591" b="16883"/>
          <a:stretch>
            <a:fillRect/>
          </a:stretch>
        </p:blipFill>
        <p:spPr>
          <a:xfrm>
            <a:off x="11709785" y="3544308"/>
            <a:ext cx="5549515" cy="3376761"/>
          </a:xfrm>
          <a:prstGeom prst="rect">
            <a:avLst/>
          </a:prstGeom>
        </p:spPr>
      </p:pic>
      <p:sp>
        <p:nvSpPr>
          <p:cNvPr id="7" name="TextBox 7"/>
          <p:cNvSpPr txBox="1"/>
          <p:nvPr/>
        </p:nvSpPr>
        <p:spPr>
          <a:xfrm>
            <a:off x="603124" y="6375169"/>
            <a:ext cx="7566479" cy="2555240"/>
          </a:xfrm>
          <a:prstGeom prst="rect">
            <a:avLst/>
          </a:prstGeom>
        </p:spPr>
        <p:txBody>
          <a:bodyPr lIns="0" tIns="0" rIns="0" bIns="0" rtlCol="0" anchor="t">
            <a:spAutoFit/>
          </a:bodyPr>
          <a:lstStyle/>
          <a:p>
            <a:pPr marL="626111" lvl="1" indent="-313055">
              <a:lnSpc>
                <a:spcPts val="4060"/>
              </a:lnSpc>
              <a:buFont typeface="Arial"/>
              <a:buChar char="•"/>
            </a:pPr>
            <a:r>
              <a:rPr lang="en-US" sz="2900" dirty="0">
                <a:solidFill>
                  <a:srgbClr val="000000"/>
                </a:solidFill>
                <a:latin typeface="Canva Sans"/>
              </a:rPr>
              <a:t>White coal is a paper mass used in paper mills to create recycled paper.</a:t>
            </a:r>
          </a:p>
          <a:p>
            <a:pPr>
              <a:lnSpc>
                <a:spcPts val="4060"/>
              </a:lnSpc>
            </a:pPr>
            <a:endParaRPr lang="en-US" sz="2900" dirty="0">
              <a:solidFill>
                <a:srgbClr val="000000"/>
              </a:solidFill>
              <a:latin typeface="Canva Sans"/>
            </a:endParaRPr>
          </a:p>
          <a:p>
            <a:pPr marL="626111" lvl="1" indent="-313055">
              <a:lnSpc>
                <a:spcPts val="4060"/>
              </a:lnSpc>
              <a:buFont typeface="Arial"/>
              <a:buChar char="•"/>
            </a:pPr>
            <a:r>
              <a:rPr lang="en-US" sz="2900" dirty="0">
                <a:solidFill>
                  <a:srgbClr val="000000"/>
                </a:solidFill>
                <a:latin typeface="Canva Sans"/>
              </a:rPr>
              <a:t> They work well in cooking as they are slow burning steady heat source. </a:t>
            </a:r>
          </a:p>
        </p:txBody>
      </p:sp>
      <p:sp>
        <p:nvSpPr>
          <p:cNvPr id="8" name="TextBox 8"/>
          <p:cNvSpPr txBox="1"/>
          <p:nvPr/>
        </p:nvSpPr>
        <p:spPr>
          <a:xfrm>
            <a:off x="428506" y="4177308"/>
            <a:ext cx="8715494" cy="1597660"/>
          </a:xfrm>
          <a:prstGeom prst="rect">
            <a:avLst/>
          </a:prstGeom>
        </p:spPr>
        <p:txBody>
          <a:bodyPr lIns="0" tIns="0" rIns="0" bIns="0" rtlCol="0" anchor="t">
            <a:spAutoFit/>
          </a:bodyPr>
          <a:lstStyle/>
          <a:p>
            <a:pPr marL="669289" lvl="1" indent="-334645">
              <a:lnSpc>
                <a:spcPts val="4339"/>
              </a:lnSpc>
              <a:spcBef>
                <a:spcPct val="0"/>
              </a:spcBef>
              <a:buFont typeface="Arial"/>
              <a:buChar char="•"/>
            </a:pPr>
            <a:r>
              <a:rPr lang="en-US" sz="3099" dirty="0">
                <a:solidFill>
                  <a:srgbClr val="000000"/>
                </a:solidFill>
                <a:latin typeface="Canva Sans"/>
              </a:rPr>
              <a:t>We used papers which is waste for college </a:t>
            </a:r>
          </a:p>
          <a:p>
            <a:pPr>
              <a:lnSpc>
                <a:spcPts val="4339"/>
              </a:lnSpc>
              <a:spcBef>
                <a:spcPct val="0"/>
              </a:spcBef>
            </a:pPr>
            <a:r>
              <a:rPr lang="en-US" sz="3099" dirty="0">
                <a:solidFill>
                  <a:srgbClr val="000000"/>
                </a:solidFill>
                <a:latin typeface="Canva Sans"/>
              </a:rPr>
              <a:t>       and converted it into white coal which is a</a:t>
            </a:r>
          </a:p>
          <a:p>
            <a:pPr>
              <a:lnSpc>
                <a:spcPts val="4339"/>
              </a:lnSpc>
              <a:spcBef>
                <a:spcPct val="0"/>
              </a:spcBef>
            </a:pPr>
            <a:r>
              <a:rPr lang="en-US" sz="3099" dirty="0">
                <a:solidFill>
                  <a:srgbClr val="000000"/>
                </a:solidFill>
                <a:latin typeface="Canva Sans"/>
              </a:rPr>
              <a:t>       source of energy.</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318101" y="-876300"/>
            <a:ext cx="8953905" cy="4480510"/>
            <a:chOff x="0" y="-313677"/>
            <a:chExt cx="1871761" cy="936625"/>
          </a:xfrm>
        </p:grpSpPr>
        <p:sp>
          <p:nvSpPr>
            <p:cNvPr id="3" name="Freeform 3"/>
            <p:cNvSpPr/>
            <p:nvPr/>
          </p:nvSpPr>
          <p:spPr>
            <a:xfrm>
              <a:off x="0" y="0"/>
              <a:ext cx="1868241" cy="277306"/>
            </a:xfrm>
            <a:custGeom>
              <a:avLst/>
              <a:gdLst/>
              <a:ahLst/>
              <a:cxnLst/>
              <a:rect l="l" t="t" r="r" b="b"/>
              <a:pathLst>
                <a:path w="1868241" h="277306">
                  <a:moveTo>
                    <a:pt x="81429" y="0"/>
                  </a:moveTo>
                  <a:lnTo>
                    <a:pt x="1786811" y="0"/>
                  </a:lnTo>
                  <a:cubicBezTo>
                    <a:pt x="1831784" y="0"/>
                    <a:pt x="1868241" y="36457"/>
                    <a:pt x="1868241" y="81429"/>
                  </a:cubicBezTo>
                  <a:lnTo>
                    <a:pt x="1868241" y="195876"/>
                  </a:lnTo>
                  <a:cubicBezTo>
                    <a:pt x="1868241" y="240849"/>
                    <a:pt x="1831784" y="277306"/>
                    <a:pt x="1786811" y="277306"/>
                  </a:cubicBezTo>
                  <a:lnTo>
                    <a:pt x="81429" y="277306"/>
                  </a:lnTo>
                  <a:cubicBezTo>
                    <a:pt x="36457" y="277306"/>
                    <a:pt x="0" y="240849"/>
                    <a:pt x="0" y="195876"/>
                  </a:cubicBezTo>
                  <a:lnTo>
                    <a:pt x="0" y="81429"/>
                  </a:lnTo>
                  <a:cubicBezTo>
                    <a:pt x="0" y="36457"/>
                    <a:pt x="36457" y="0"/>
                    <a:pt x="81429" y="0"/>
                  </a:cubicBezTo>
                  <a:close/>
                </a:path>
              </a:pathLst>
            </a:custGeom>
            <a:solidFill>
              <a:srgbClr val="F4592F"/>
            </a:solidFill>
          </p:spPr>
        </p:sp>
        <p:sp>
          <p:nvSpPr>
            <p:cNvPr id="4" name="TextBox 4"/>
            <p:cNvSpPr txBox="1"/>
            <p:nvPr/>
          </p:nvSpPr>
          <p:spPr>
            <a:xfrm>
              <a:off x="3520" y="-313677"/>
              <a:ext cx="1868241" cy="936625"/>
            </a:xfrm>
            <a:prstGeom prst="rect">
              <a:avLst/>
            </a:prstGeom>
          </p:spPr>
          <p:txBody>
            <a:bodyPr lIns="50800" tIns="50800" rIns="50800" bIns="50800" rtlCol="0" anchor="ctr"/>
            <a:lstStyle/>
            <a:p>
              <a:pPr algn="ctr">
                <a:lnSpc>
                  <a:spcPts val="8959"/>
                </a:lnSpc>
              </a:pPr>
              <a:r>
                <a:rPr lang="en-US" sz="6399" dirty="0">
                  <a:solidFill>
                    <a:srgbClr val="FFFFFF"/>
                  </a:solidFill>
                  <a:latin typeface="DM Sans"/>
                </a:rPr>
                <a:t>HERBAL HAND WASH</a:t>
              </a: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flipH="1">
            <a:off x="260663" y="2765356"/>
            <a:ext cx="4490808" cy="7307528"/>
          </a:xfrm>
          <a:prstGeom prst="rect">
            <a:avLst/>
          </a:prstGeom>
        </p:spPr>
      </p:pic>
      <p:pic>
        <p:nvPicPr>
          <p:cNvPr id="6" name="Picture 6"/>
          <p:cNvPicPr>
            <a:picLocks noChangeAspect="1"/>
          </p:cNvPicPr>
          <p:nvPr/>
        </p:nvPicPr>
        <p:blipFill>
          <a:blip r:embed="rId4"/>
          <a:srcRect l="10797" t="5061" r="23394" b="9110"/>
          <a:stretch>
            <a:fillRect/>
          </a:stretch>
        </p:blipFill>
        <p:spPr>
          <a:xfrm>
            <a:off x="13923562" y="3242193"/>
            <a:ext cx="3335738" cy="5800690"/>
          </a:xfrm>
          <a:prstGeom prst="rect">
            <a:avLst/>
          </a:prstGeom>
        </p:spPr>
      </p:pic>
      <p:sp>
        <p:nvSpPr>
          <p:cNvPr id="7" name="TextBox 7"/>
          <p:cNvSpPr txBox="1"/>
          <p:nvPr/>
        </p:nvSpPr>
        <p:spPr>
          <a:xfrm>
            <a:off x="5167891" y="3926537"/>
            <a:ext cx="7626383" cy="4908967"/>
          </a:xfrm>
          <a:prstGeom prst="rect">
            <a:avLst/>
          </a:prstGeom>
        </p:spPr>
        <p:txBody>
          <a:bodyPr lIns="0" tIns="0" rIns="0" bIns="0" rtlCol="0" anchor="t">
            <a:spAutoFit/>
          </a:bodyPr>
          <a:lstStyle/>
          <a:p>
            <a:pPr marL="869089" lvl="1" indent="-434545">
              <a:lnSpc>
                <a:spcPts val="5635"/>
              </a:lnSpc>
              <a:buFont typeface="Arial"/>
              <a:buChar char="•"/>
            </a:pPr>
            <a:r>
              <a:rPr lang="en-US" sz="4025">
                <a:solidFill>
                  <a:srgbClr val="000000"/>
                </a:solidFill>
                <a:latin typeface="Canva Sans"/>
              </a:rPr>
              <a:t>Herbal handwash is a product made from waste dry leaves.</a:t>
            </a:r>
          </a:p>
          <a:p>
            <a:pPr>
              <a:lnSpc>
                <a:spcPts val="5635"/>
              </a:lnSpc>
            </a:pPr>
            <a:endParaRPr lang="en-US" sz="4025">
              <a:solidFill>
                <a:srgbClr val="000000"/>
              </a:solidFill>
              <a:latin typeface="Canva Sans"/>
            </a:endParaRPr>
          </a:p>
          <a:p>
            <a:pPr marL="869089" lvl="1" indent="-434545">
              <a:lnSpc>
                <a:spcPts val="5635"/>
              </a:lnSpc>
              <a:buFont typeface="Arial"/>
              <a:buChar char="•"/>
            </a:pPr>
            <a:r>
              <a:rPr lang="en-US" sz="4025">
                <a:solidFill>
                  <a:srgbClr val="000000"/>
                </a:solidFill>
                <a:latin typeface="Canva Sans"/>
              </a:rPr>
              <a:t>It is cheap and antibacterial.</a:t>
            </a:r>
          </a:p>
          <a:p>
            <a:pPr>
              <a:lnSpc>
                <a:spcPts val="5635"/>
              </a:lnSpc>
            </a:pPr>
            <a:endParaRPr lang="en-US" sz="4025">
              <a:solidFill>
                <a:srgbClr val="000000"/>
              </a:solidFill>
              <a:latin typeface="Canva Sans"/>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629651" y="-980935"/>
            <a:ext cx="5952747" cy="4480510"/>
            <a:chOff x="0" y="-313067"/>
            <a:chExt cx="1244387" cy="936625"/>
          </a:xfrm>
        </p:grpSpPr>
        <p:sp>
          <p:nvSpPr>
            <p:cNvPr id="3" name="Freeform 3"/>
            <p:cNvSpPr/>
            <p:nvPr/>
          </p:nvSpPr>
          <p:spPr>
            <a:xfrm>
              <a:off x="0" y="0"/>
              <a:ext cx="1219442" cy="277306"/>
            </a:xfrm>
            <a:custGeom>
              <a:avLst/>
              <a:gdLst/>
              <a:ahLst/>
              <a:cxnLst/>
              <a:rect l="l" t="t" r="r" b="b"/>
              <a:pathLst>
                <a:path w="1219442" h="277306">
                  <a:moveTo>
                    <a:pt x="124754" y="0"/>
                  </a:moveTo>
                  <a:lnTo>
                    <a:pt x="1094688" y="0"/>
                  </a:lnTo>
                  <a:cubicBezTo>
                    <a:pt x="1127775" y="0"/>
                    <a:pt x="1159506" y="13144"/>
                    <a:pt x="1182902" y="36540"/>
                  </a:cubicBezTo>
                  <a:cubicBezTo>
                    <a:pt x="1206298" y="59935"/>
                    <a:pt x="1219442" y="91667"/>
                    <a:pt x="1219442" y="124754"/>
                  </a:cubicBezTo>
                  <a:lnTo>
                    <a:pt x="1219442" y="152552"/>
                  </a:lnTo>
                  <a:cubicBezTo>
                    <a:pt x="1219442" y="185639"/>
                    <a:pt x="1206298" y="217370"/>
                    <a:pt x="1182902" y="240766"/>
                  </a:cubicBezTo>
                  <a:cubicBezTo>
                    <a:pt x="1159506" y="264162"/>
                    <a:pt x="1127775" y="277306"/>
                    <a:pt x="1094688" y="277306"/>
                  </a:cubicBezTo>
                  <a:lnTo>
                    <a:pt x="124754" y="277306"/>
                  </a:lnTo>
                  <a:cubicBezTo>
                    <a:pt x="91667" y="277306"/>
                    <a:pt x="59935" y="264162"/>
                    <a:pt x="36540" y="240766"/>
                  </a:cubicBezTo>
                  <a:cubicBezTo>
                    <a:pt x="13144" y="217370"/>
                    <a:pt x="0" y="185639"/>
                    <a:pt x="0" y="152552"/>
                  </a:cubicBezTo>
                  <a:lnTo>
                    <a:pt x="0" y="124754"/>
                  </a:lnTo>
                  <a:cubicBezTo>
                    <a:pt x="0" y="91667"/>
                    <a:pt x="13144" y="59935"/>
                    <a:pt x="36540" y="36540"/>
                  </a:cubicBezTo>
                  <a:cubicBezTo>
                    <a:pt x="59935" y="13144"/>
                    <a:pt x="91667" y="0"/>
                    <a:pt x="124754" y="0"/>
                  </a:cubicBezTo>
                  <a:close/>
                </a:path>
              </a:pathLst>
            </a:custGeom>
            <a:solidFill>
              <a:srgbClr val="8E77F8"/>
            </a:solidFill>
          </p:spPr>
        </p:sp>
        <p:sp>
          <p:nvSpPr>
            <p:cNvPr id="4" name="TextBox 4"/>
            <p:cNvSpPr txBox="1"/>
            <p:nvPr/>
          </p:nvSpPr>
          <p:spPr>
            <a:xfrm>
              <a:off x="0" y="-313067"/>
              <a:ext cx="1244387" cy="936625"/>
            </a:xfrm>
            <a:prstGeom prst="rect">
              <a:avLst/>
            </a:prstGeom>
          </p:spPr>
          <p:txBody>
            <a:bodyPr lIns="50800" tIns="50800" rIns="50800" bIns="50800" rtlCol="0" anchor="ctr"/>
            <a:lstStyle/>
            <a:p>
              <a:pPr algn="ctr">
                <a:lnSpc>
                  <a:spcPts val="8959"/>
                </a:lnSpc>
              </a:pPr>
              <a:r>
                <a:rPr lang="en-US" sz="6399" dirty="0">
                  <a:solidFill>
                    <a:srgbClr val="FFFFFF"/>
                  </a:solidFill>
                  <a:latin typeface="DM Sans"/>
                </a:rPr>
                <a:t>GREEN SCRUB</a:t>
              </a:r>
            </a:p>
          </p:txBody>
        </p:sp>
      </p:grpSp>
      <p:pic>
        <p:nvPicPr>
          <p:cNvPr id="5" name="Picture 5"/>
          <p:cNvPicPr>
            <a:picLocks noChangeAspect="1"/>
          </p:cNvPicPr>
          <p:nvPr/>
        </p:nvPicPr>
        <p:blipFill>
          <a:blip r:embed="rId2"/>
          <a:srcRect l="5975" t="7096" r="12870" b="9337"/>
          <a:stretch>
            <a:fillRect/>
          </a:stretch>
        </p:blipFill>
        <p:spPr>
          <a:xfrm>
            <a:off x="1028700" y="3563975"/>
            <a:ext cx="4109152" cy="5207148"/>
          </a:xfrm>
          <a:prstGeom prst="rect">
            <a:avLst/>
          </a:prstGeom>
        </p:spPr>
      </p:pic>
      <p:sp>
        <p:nvSpPr>
          <p:cNvPr id="6" name="TextBox 6"/>
          <p:cNvSpPr txBox="1"/>
          <p:nvPr/>
        </p:nvSpPr>
        <p:spPr>
          <a:xfrm>
            <a:off x="5792810" y="4343829"/>
            <a:ext cx="9385514" cy="35807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000000"/>
                </a:solidFill>
                <a:latin typeface="Canva Sans"/>
              </a:rPr>
              <a:t>Green scrub is a product made from waste dry leaves of our campus.</a:t>
            </a:r>
          </a:p>
          <a:p>
            <a:pPr>
              <a:lnSpc>
                <a:spcPts val="4759"/>
              </a:lnSpc>
            </a:pPr>
            <a:endParaRPr lang="en-US" sz="3399">
              <a:solidFill>
                <a:srgbClr val="000000"/>
              </a:solidFill>
              <a:latin typeface="Canva Sans"/>
            </a:endParaRPr>
          </a:p>
          <a:p>
            <a:pPr marL="734059" lvl="1" indent="-367030">
              <a:lnSpc>
                <a:spcPts val="4759"/>
              </a:lnSpc>
              <a:buFont typeface="Arial"/>
              <a:buChar char="•"/>
            </a:pPr>
            <a:r>
              <a:rPr lang="en-US" sz="3399">
                <a:solidFill>
                  <a:srgbClr val="000000"/>
                </a:solidFill>
                <a:latin typeface="Canva Sans"/>
              </a:rPr>
              <a:t>It is herbal and actibacterial.</a:t>
            </a:r>
          </a:p>
          <a:p>
            <a:pPr>
              <a:lnSpc>
                <a:spcPts val="4759"/>
              </a:lnSpc>
            </a:pPr>
            <a:endParaRPr lang="en-US" sz="3399">
              <a:solidFill>
                <a:srgbClr val="000000"/>
              </a:solidFill>
              <a:latin typeface="Canva Sans"/>
            </a:endParaRPr>
          </a:p>
          <a:p>
            <a:pPr>
              <a:lnSpc>
                <a:spcPts val="4759"/>
              </a:lnSpc>
            </a:pPr>
            <a:endParaRPr lang="en-US" sz="3399">
              <a:solidFill>
                <a:srgbClr val="000000"/>
              </a:solidFill>
              <a:latin typeface="Canva Sans"/>
            </a:endParaRPr>
          </a:p>
        </p:txBody>
      </p:sp>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a:off x="15178324" y="2041993"/>
            <a:ext cx="2519004" cy="703275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433</Words>
  <Application>Microsoft Office PowerPoint</Application>
  <PresentationFormat>Custom</PresentationFormat>
  <Paragraphs>80</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Canva Sans</vt:lpstr>
      <vt:lpstr>DM Sans</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Brown Doodle Company profile Presentation</dc:title>
  <cp:lastModifiedBy>LENOVO</cp:lastModifiedBy>
  <cp:revision>2</cp:revision>
  <dcterms:created xsi:type="dcterms:W3CDTF">2006-08-16T00:00:00Z</dcterms:created>
  <dcterms:modified xsi:type="dcterms:W3CDTF">2023-03-04T04:30:39Z</dcterms:modified>
  <dc:identifier>DAFcIysH3RE</dc:identifier>
</cp:coreProperties>
</file>

<file path=docProps/thumbnail.jpeg>
</file>